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2"/>
  </p:notesMasterIdLst>
  <p:handoutMasterIdLst>
    <p:handoutMasterId r:id="rId43"/>
  </p:handoutMasterIdLst>
  <p:sldIdLst>
    <p:sldId id="690" r:id="rId2"/>
    <p:sldId id="688" r:id="rId3"/>
    <p:sldId id="691" r:id="rId4"/>
    <p:sldId id="689" r:id="rId5"/>
    <p:sldId id="695" r:id="rId6"/>
    <p:sldId id="439" r:id="rId7"/>
    <p:sldId id="629" r:id="rId8"/>
    <p:sldId id="773" r:id="rId9"/>
    <p:sldId id="630" r:id="rId10"/>
    <p:sldId id="631" r:id="rId11"/>
    <p:sldId id="632" r:id="rId12"/>
    <p:sldId id="633" r:id="rId13"/>
    <p:sldId id="634" r:id="rId14"/>
    <p:sldId id="637" r:id="rId15"/>
    <p:sldId id="739" r:id="rId16"/>
    <p:sldId id="638" r:id="rId17"/>
    <p:sldId id="740" r:id="rId18"/>
    <p:sldId id="639" r:id="rId19"/>
    <p:sldId id="640" r:id="rId20"/>
    <p:sldId id="741" r:id="rId21"/>
    <p:sldId id="651" r:id="rId22"/>
    <p:sldId id="674" r:id="rId23"/>
    <p:sldId id="652" r:id="rId24"/>
    <p:sldId id="675" r:id="rId25"/>
    <p:sldId id="654" r:id="rId26"/>
    <p:sldId id="676" r:id="rId27"/>
    <p:sldId id="673" r:id="rId28"/>
    <p:sldId id="656" r:id="rId29"/>
    <p:sldId id="657" r:id="rId30"/>
    <p:sldId id="655" r:id="rId31"/>
    <p:sldId id="659" r:id="rId32"/>
    <p:sldId id="665" r:id="rId33"/>
    <p:sldId id="666" r:id="rId34"/>
    <p:sldId id="667" r:id="rId35"/>
    <p:sldId id="660" r:id="rId36"/>
    <p:sldId id="661" r:id="rId37"/>
    <p:sldId id="783" r:id="rId38"/>
    <p:sldId id="662" r:id="rId39"/>
    <p:sldId id="778" r:id="rId40"/>
    <p:sldId id="663" r:id="rId41"/>
  </p:sldIdLst>
  <p:sldSz cx="9144000" cy="6858000" type="screen4x3"/>
  <p:notesSz cx="6858000" cy="9144000"/>
  <p:custDataLst>
    <p:tags r:id="rId44"/>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20" userDrawn="1">
          <p15:clr>
            <a:srgbClr val="A4A3A4"/>
          </p15:clr>
        </p15:guide>
        <p15:guide id="2" pos="2859" userDrawn="1">
          <p15:clr>
            <a:srgbClr val="A4A3A4"/>
          </p15:clr>
        </p15:guide>
      </p15:sldGuideLst>
    </p:ext>
    <p:ext uri="{2D200454-40CA-4A62-9FC3-DE9A4176ACB9}">
      <p15:notesGuideLst xmlns:p15="http://schemas.microsoft.com/office/powerpoint/2012/main">
        <p15:guide id="1" orient="horz" pos="2826">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00FF"/>
    <a:srgbClr val="FFFD82"/>
    <a:srgbClr val="1B998B"/>
    <a:srgbClr val="D2DEEF"/>
    <a:srgbClr val="EAEFF7"/>
    <a:srgbClr val="0066FF"/>
    <a:srgbClr val="4472C4"/>
    <a:srgbClr val="0070C0"/>
    <a:srgbClr val="55D9D3"/>
    <a:srgbClr val="3C7B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87" autoAdjust="0"/>
    <p:restoredTop sz="60297" autoAdjust="0"/>
  </p:normalViewPr>
  <p:slideViewPr>
    <p:cSldViewPr showGuides="1">
      <p:cViewPr varScale="1">
        <p:scale>
          <a:sx n="79" d="100"/>
          <a:sy n="79" d="100"/>
        </p:scale>
        <p:origin x="3007" y="62"/>
      </p:cViewPr>
      <p:guideLst>
        <p:guide orient="horz" pos="2120"/>
        <p:guide pos="2859"/>
      </p:guideLst>
    </p:cSldViewPr>
  </p:slideViewPr>
  <p:outlineViewPr>
    <p:cViewPr>
      <p:scale>
        <a:sx n="33" d="100"/>
        <a:sy n="33" d="100"/>
      </p:scale>
      <p:origin x="0" y="-158"/>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63" d="100"/>
          <a:sy n="63" d="100"/>
        </p:scale>
        <p:origin x="2280" y="62"/>
      </p:cViewPr>
      <p:guideLst>
        <p:guide orient="horz" pos="2826"/>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78932C-8C37-49E0-91E7-9B62CE34B1F7}" type="datetimeFigureOut">
              <a:rPr lang="zh-CN" altLang="en-US" smtClean="0"/>
              <a:t>2025/2/25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7CF6E-9FB8-447C-91C7-AEBC91D8CB0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defRPr sz="1200">
                <a:latin typeface="Calibri" panose="020F0502020204030204" charset="0"/>
                <a:ea typeface="宋体" panose="02010600030101010101" pitchFamily="2" charset="-122"/>
              </a:defRPr>
            </a:lvl1pPr>
          </a:lstStyle>
          <a:p>
            <a:pPr>
              <a:defRPr/>
            </a:pPr>
            <a:fld id="{6D63082C-D9FC-4144-9E95-4F8267D7FCC9}" type="datetimeFigureOut">
              <a:rPr lang="en-US"/>
              <a:t>2/25/2025</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en-US"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0" hangingPunct="0">
              <a:defRPr sz="1200">
                <a:latin typeface="Calibri" panose="020F0502020204030204" charset="0"/>
                <a:ea typeface="宋体" panose="02010600030101010101" pitchFamily="2" charset="-122"/>
              </a:defRPr>
            </a:lvl1pPr>
          </a:lstStyle>
          <a:p>
            <a:pPr>
              <a:defRPr/>
            </a:pPr>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0" hangingPunct="0">
              <a:defRPr sz="1200">
                <a:latin typeface="Calibri" panose="020F0502020204030204" charset="0"/>
                <a:ea typeface="宋体" panose="02010600030101010101" pitchFamily="2" charset="-122"/>
              </a:defRPr>
            </a:lvl1pPr>
          </a:lstStyle>
          <a:p>
            <a:pPr>
              <a:defRPr/>
            </a:pPr>
            <a:fld id="{5D9548A5-B1AB-3F4F-9770-E08DEE99858B}"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10</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11</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13</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14</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defRPr/>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15</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16</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17</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18</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19</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20</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21</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22</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23</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24</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25</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26</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27</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28</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29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30</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31</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nSpc>
                <a:spcPct val="150000"/>
              </a:lnSpc>
              <a:spcBef>
                <a:spcPct val="20000"/>
              </a:spcBef>
              <a:buClrTx/>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32</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33</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34</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35</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36</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F42B7-8337-70D3-DD9D-3B1C840646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6E74DA-EC62-2EDA-DD14-E66CDF06CB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6C13EA6-6321-30E8-1AC4-9CFF1D5BC683}"/>
              </a:ext>
            </a:extLst>
          </p:cNvPr>
          <p:cNvSpPr>
            <a:spLocks noGrp="1"/>
          </p:cNvSpPr>
          <p:nvPr>
            <p:ph type="body" idx="1"/>
          </p:nvPr>
        </p:nvSpPr>
        <p:spPr/>
        <p:txBody>
          <a:bodyPr/>
          <a:lstStyle/>
          <a:p>
            <a:pPr marL="228600" indent="-228600">
              <a:buAutoNum type="arabicPeriod"/>
            </a:pPr>
            <a:endParaRPr lang="zh-CN" altLang="en-US" dirty="0"/>
          </a:p>
        </p:txBody>
      </p:sp>
      <p:sp>
        <p:nvSpPr>
          <p:cNvPr id="4" name="灯片编号占位符 3">
            <a:extLst>
              <a:ext uri="{FF2B5EF4-FFF2-40B4-BE49-F238E27FC236}">
                <a16:creationId xmlns:a16="http://schemas.microsoft.com/office/drawing/2014/main" id="{BC2205AC-3F13-F9CF-DFCB-6D64FA067882}"/>
              </a:ext>
            </a:extLst>
          </p:cNvPr>
          <p:cNvSpPr>
            <a:spLocks noGrp="1"/>
          </p:cNvSpPr>
          <p:nvPr>
            <p:ph type="sldNum" sz="quarter" idx="5"/>
          </p:nvPr>
        </p:nvSpPr>
        <p:spPr/>
        <p:txBody>
          <a:bodyPr/>
          <a:lstStyle/>
          <a:p>
            <a:pPr>
              <a:defRPr/>
            </a:pPr>
            <a:fld id="{5D9548A5-B1AB-3F4F-9770-E08DEE99858B}" type="slidenum">
              <a:rPr lang="en-US" altLang="zh-CN" smtClean="0"/>
              <a:t>37</a:t>
            </a:fld>
            <a:endParaRPr lang="en-US" altLang="zh-CN"/>
          </a:p>
        </p:txBody>
      </p:sp>
    </p:spTree>
    <p:extLst>
      <p:ext uri="{BB962C8B-B14F-4D97-AF65-F5344CB8AC3E}">
        <p14:creationId xmlns:p14="http://schemas.microsoft.com/office/powerpoint/2010/main" val="21578535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38</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39</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40</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宋体" panose="02010600030101010101" pitchFamily="2" charset="-122"/>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fld id="{358C0F6F-2FB0-3A4F-8E90-044F055463D9}" type="slidenum">
              <a:rPr lang="en-US" altLang="zh-CN"/>
              <a:t>6</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7</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endParaRPr lang="zh-CN" altLang="en-US"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dirty="0"/>
          </a:p>
        </p:txBody>
      </p:sp>
      <p:sp>
        <p:nvSpPr>
          <p:cNvPr id="4" name="灯片编号占位符 3"/>
          <p:cNvSpPr>
            <a:spLocks noGrp="1"/>
          </p:cNvSpPr>
          <p:nvPr>
            <p:ph type="sldNum" sz="quarter" idx="5"/>
          </p:nvPr>
        </p:nvSpPr>
        <p:spPr/>
        <p:txBody>
          <a:bodyPr/>
          <a:lstStyle/>
          <a:p>
            <a:pPr>
              <a:defRPr/>
            </a:pPr>
            <a:fld id="{5D9548A5-B1AB-3F4F-9770-E08DEE99858B}" type="slidenum">
              <a:rPr lang="en-US" altLang="zh-CN" smtClean="0"/>
              <a:t>9</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r>
              <a:rPr lang="en-US" dirty="0"/>
              <a:t>BY1306147 </a:t>
            </a:r>
            <a:r>
              <a:rPr lang="en-US" dirty="0" err="1"/>
              <a:t>张硕</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4106B08-2A05-4E4A-BB4F-B483A66EA091}"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6457950" y="6448251"/>
            <a:ext cx="2057400" cy="365125"/>
          </a:xfrm>
          <a:prstGeom prst="rect">
            <a:avLst/>
          </a:prstGeom>
        </p:spPr>
        <p:txBody>
          <a:bodyPr/>
          <a:lstStyle>
            <a:lvl1pPr>
              <a:defRPr/>
            </a:lvl1pPr>
          </a:lstStyle>
          <a:p>
            <a:pPr>
              <a:defRPr/>
            </a:pPr>
            <a:fld id="{71D828F9-2628-9149-86BE-B70DE401120D}"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A51CB-2EA0-4CCE-BC1F-19C7633E457D}" type="datetimeFigureOut">
              <a:rPr lang="zh-CN" altLang="en-US" smtClean="0"/>
              <a:t>2025/2/25</a:t>
            </a:fld>
            <a:endParaRPr lang="zh-CN" altLang="en-US"/>
          </a:p>
        </p:txBody>
      </p:sp>
      <p:sp>
        <p:nvSpPr>
          <p:cNvPr id="3" name="灯片编号占位符 2"/>
          <p:cNvSpPr>
            <a:spLocks noGrp="1"/>
          </p:cNvSpPr>
          <p:nvPr>
            <p:ph type="sldNum" sz="quarter" idx="11"/>
          </p:nvPr>
        </p:nvSpPr>
        <p:spPr/>
        <p:txBody>
          <a:bodyPr/>
          <a:lstStyle/>
          <a:p>
            <a:fld id="{69874BC8-A9E1-416A-999A-738A0D0266C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A51CB-2EA0-4CCE-BC1F-19C7633E457D}" type="datetimeFigureOut">
              <a:rPr lang="zh-CN" altLang="en-US" smtClean="0"/>
              <a:t>2025/2/25</a:t>
            </a:fld>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74BC8-A9E1-416A-999A-738A0D0266C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501900"/>
            <a:ext cx="9144000" cy="1935163"/>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22530" name="Title 1"/>
          <p:cNvSpPr>
            <a:spLocks noGrp="1"/>
          </p:cNvSpPr>
          <p:nvPr>
            <p:ph type="ctrTitle"/>
          </p:nvPr>
        </p:nvSpPr>
        <p:spPr>
          <a:xfrm>
            <a:off x="805272" y="2193528"/>
            <a:ext cx="7533456" cy="2387600"/>
          </a:xfrm>
        </p:spPr>
        <p:txBody>
          <a:bodyPr anchor="ctr" anchorCtr="1"/>
          <a:lstStyle/>
          <a:p>
            <a:r>
              <a:rPr lang="zh-CN" altLang="en-US" dirty="0">
                <a:solidFill>
                  <a:srgbClr val="000000"/>
                </a:solidFill>
                <a:latin typeface="微软雅黑" panose="020B0503020204020204" pitchFamily="34" charset="-122"/>
                <a:ea typeface="微软雅黑" panose="020B0503020204020204" pitchFamily="34" charset="-122"/>
                <a:cs typeface="Hei" charset="-122"/>
              </a:rPr>
              <a:t>第一章 云计算概述</a:t>
            </a:r>
            <a:endParaRPr lang="en-US" altLang="en-US" dirty="0">
              <a:solidFill>
                <a:srgbClr val="000000"/>
              </a:solidFill>
              <a:latin typeface="微软雅黑" panose="020B0503020204020204" pitchFamily="34" charset="-122"/>
              <a:ea typeface="微软雅黑" panose="020B0503020204020204" pitchFamily="34" charset="-122"/>
              <a:cs typeface="Hei" charset="-122"/>
            </a:endParaRPr>
          </a:p>
        </p:txBody>
      </p:sp>
      <p:sp>
        <p:nvSpPr>
          <p:cNvPr id="5" name="TextBox 4"/>
          <p:cNvSpPr txBox="1"/>
          <p:nvPr/>
        </p:nvSpPr>
        <p:spPr>
          <a:xfrm>
            <a:off x="1296194" y="1815207"/>
            <a:ext cx="6985000" cy="461665"/>
          </a:xfrm>
          <a:prstGeom prst="rect">
            <a:avLst/>
          </a:prstGeom>
          <a:noFill/>
        </p:spPr>
        <p:txBody>
          <a:bodyPr wrap="square">
            <a:spAutoFit/>
          </a:bodyPr>
          <a:lstStyle/>
          <a:p>
            <a:pPr algn="ctr">
              <a:defRPr/>
            </a:pPr>
            <a:r>
              <a:rPr lang="zh-CN" alt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云计算技术</a:t>
            </a:r>
            <a:endParaRPr 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 name="TextBox 1"/>
          <p:cNvSpPr txBox="1"/>
          <p:nvPr/>
        </p:nvSpPr>
        <p:spPr>
          <a:xfrm>
            <a:off x="10372725" y="571500"/>
            <a:ext cx="184731" cy="369332"/>
          </a:xfrm>
          <a:prstGeom prst="rect">
            <a:avLst/>
          </a:prstGeom>
          <a:noFill/>
        </p:spPr>
        <p:txBody>
          <a:bodyPr wrap="none" rtlCol="0">
            <a:spAutoFit/>
          </a:bodyPr>
          <a:lstStyle/>
          <a:p>
            <a:endParaRPr 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02" y="297292"/>
            <a:ext cx="2832628" cy="899460"/>
          </a:xfrm>
          <a:prstGeom prst="rect">
            <a:avLst/>
          </a:prstGeom>
        </p:spPr>
      </p:pic>
      <p:sp>
        <p:nvSpPr>
          <p:cNvPr id="8" name="副标题 7"/>
          <p:cNvSpPr>
            <a:spLocks noGrp="1"/>
          </p:cNvSpPr>
          <p:nvPr>
            <p:ph type="subTitle" idx="1"/>
          </p:nvPr>
        </p:nvSpPr>
        <p:spPr>
          <a:xfrm>
            <a:off x="1143000" y="4694277"/>
            <a:ext cx="6858000" cy="1655762"/>
          </a:xfrm>
        </p:spPr>
        <p:txBody>
          <a:bodyPr/>
          <a:lstStyle/>
          <a:p>
            <a:r>
              <a:rPr lang="zh-CN" altLang="en-US" sz="1800" dirty="0">
                <a:solidFill>
                  <a:srgbClr val="000000"/>
                </a:solidFill>
                <a:latin typeface="微软雅黑" panose="020B0503020204020204" pitchFamily="34" charset="-122"/>
                <a:ea typeface="微软雅黑" panose="020B0503020204020204" pitchFamily="34" charset="-122"/>
              </a:rPr>
              <a:t>第二次课：</a:t>
            </a:r>
            <a:r>
              <a:rPr lang="en-US" altLang="zh-CN" sz="1800" dirty="0">
                <a:solidFill>
                  <a:srgbClr val="000000"/>
                </a:solidFill>
                <a:latin typeface="微软雅黑" panose="020B0503020204020204" pitchFamily="34" charset="-122"/>
                <a:ea typeface="微软雅黑" panose="020B0503020204020204" pitchFamily="34" charset="-122"/>
                <a:cs typeface="Hei" charset="-122"/>
              </a:rPr>
              <a:t>2025</a:t>
            </a:r>
            <a:r>
              <a:rPr lang="zh-CN" altLang="en-US" sz="1800" dirty="0">
                <a:solidFill>
                  <a:srgbClr val="000000"/>
                </a:solidFill>
                <a:latin typeface="微软雅黑" panose="020B0503020204020204" pitchFamily="34" charset="-122"/>
                <a:ea typeface="微软雅黑" panose="020B0503020204020204" pitchFamily="34" charset="-122"/>
                <a:cs typeface="Hei" charset="-122"/>
              </a:rPr>
              <a:t>年</a:t>
            </a:r>
            <a:r>
              <a:rPr lang="en-US" altLang="zh-CN" sz="1800" dirty="0">
                <a:solidFill>
                  <a:srgbClr val="000000"/>
                </a:solidFill>
                <a:latin typeface="微软雅黑" panose="020B0503020204020204" pitchFamily="34" charset="-122"/>
                <a:ea typeface="微软雅黑" panose="020B0503020204020204" pitchFamily="34" charset="-122"/>
                <a:cs typeface="Hei" charset="-122"/>
              </a:rPr>
              <a:t>02</a:t>
            </a:r>
            <a:r>
              <a:rPr lang="zh-CN" altLang="en-US" sz="1800" dirty="0">
                <a:solidFill>
                  <a:srgbClr val="000000"/>
                </a:solidFill>
                <a:latin typeface="微软雅黑" panose="020B0503020204020204" pitchFamily="34" charset="-122"/>
                <a:ea typeface="微软雅黑" panose="020B0503020204020204" pitchFamily="34" charset="-122"/>
                <a:cs typeface="Hei" charset="-122"/>
              </a:rPr>
              <a:t>月</a:t>
            </a:r>
            <a:r>
              <a:rPr lang="en-US" altLang="zh-CN" dirty="0">
                <a:solidFill>
                  <a:srgbClr val="000000"/>
                </a:solidFill>
                <a:latin typeface="微软雅黑" panose="020B0503020204020204" pitchFamily="34" charset="-122"/>
                <a:ea typeface="微软雅黑" panose="020B0503020204020204" pitchFamily="34" charset="-122"/>
                <a:cs typeface="Hei" charset="-122"/>
              </a:rPr>
              <a:t>24</a:t>
            </a:r>
            <a:r>
              <a:rPr lang="zh-CN" altLang="en-US" sz="1800" dirty="0">
                <a:solidFill>
                  <a:srgbClr val="000000"/>
                </a:solidFill>
                <a:latin typeface="微软雅黑" panose="020B0503020204020204" pitchFamily="34" charset="-122"/>
                <a:ea typeface="微软雅黑" panose="020B0503020204020204" pitchFamily="34" charset="-122"/>
                <a:cs typeface="Hei" charset="-122"/>
              </a:rPr>
              <a:t>日</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2.1 </a:t>
            </a:r>
            <a:r>
              <a:rPr lang="zh-CN" altLang="en-US" sz="3200" dirty="0">
                <a:solidFill>
                  <a:srgbClr val="0000FF"/>
                </a:solidFill>
                <a:latin typeface="微软雅黑" panose="020B0503020204020204" pitchFamily="34" charset="-122"/>
                <a:ea typeface="微软雅黑" panose="020B0503020204020204" pitchFamily="34" charset="-122"/>
              </a:rPr>
              <a:t>角色与边界</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10</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2.1 </a:t>
            </a:r>
            <a:r>
              <a:rPr lang="zh-CN" altLang="en-US" dirty="0">
                <a:solidFill>
                  <a:schemeClr val="bg1"/>
                </a:solidFill>
                <a:latin typeface="微软雅黑" panose="020B0503020204020204" pitchFamily="34" charset="-122"/>
                <a:ea typeface="微软雅黑" panose="020B0503020204020204" pitchFamily="34" charset="-122"/>
              </a:rPr>
              <a:t>角色与边界</a:t>
            </a:r>
          </a:p>
        </p:txBody>
      </p:sp>
      <p:sp>
        <p:nvSpPr>
          <p:cNvPr id="8" name="TextBox 8"/>
          <p:cNvSpPr txBox="1">
            <a:spLocks noChangeArrowheads="1"/>
          </p:cNvSpPr>
          <p:nvPr/>
        </p:nvSpPr>
        <p:spPr bwMode="auto">
          <a:xfrm>
            <a:off x="179512" y="1274566"/>
            <a:ext cx="8712968" cy="1578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云资源管理者</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(cloud resource administrator)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：负责管理基于云的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资源（包括云服务）的人或组织。</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云资源管理者可以是云服务所属的云的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云用户或云提供者</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云资源管理者可以是签订了合约来管理基于云的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第三方组织</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7504" y="3620581"/>
            <a:ext cx="4092733" cy="2448272"/>
          </a:xfrm>
          <a:prstGeom prst="rect">
            <a:avLst/>
          </a:prstGeom>
        </p:spPr>
      </p:pic>
      <p:pic>
        <p:nvPicPr>
          <p:cNvPr id="9" name="图片 8"/>
          <p:cNvPicPr>
            <a:picLocks noChangeAspect="1"/>
          </p:cNvPicPr>
          <p:nvPr/>
        </p:nvPicPr>
        <p:blipFill>
          <a:blip r:embed="rId4"/>
          <a:stretch>
            <a:fillRect/>
          </a:stretch>
        </p:blipFill>
        <p:spPr>
          <a:xfrm>
            <a:off x="4067562" y="3181184"/>
            <a:ext cx="5004048" cy="288709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2.1 </a:t>
            </a:r>
            <a:r>
              <a:rPr lang="zh-CN" altLang="en-US" sz="3200" dirty="0">
                <a:solidFill>
                  <a:srgbClr val="0000FF"/>
                </a:solidFill>
                <a:latin typeface="微软雅黑" panose="020B0503020204020204" pitchFamily="34" charset="-122"/>
                <a:ea typeface="微软雅黑" panose="020B0503020204020204" pitchFamily="34" charset="-122"/>
              </a:rPr>
              <a:t>角色与边界</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11</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2.1 </a:t>
            </a:r>
            <a:r>
              <a:rPr lang="zh-CN" altLang="en-US" dirty="0">
                <a:solidFill>
                  <a:schemeClr val="bg1"/>
                </a:solidFill>
                <a:latin typeface="微软雅黑" panose="020B0503020204020204" pitchFamily="34" charset="-122"/>
                <a:ea typeface="微软雅黑" panose="020B0503020204020204" pitchFamily="34" charset="-122"/>
              </a:rPr>
              <a:t>角色与边界</a:t>
            </a:r>
          </a:p>
        </p:txBody>
      </p:sp>
      <p:sp>
        <p:nvSpPr>
          <p:cNvPr id="8" name="TextBox 8"/>
          <p:cNvSpPr txBox="1">
            <a:spLocks noChangeArrowheads="1"/>
          </p:cNvSpPr>
          <p:nvPr/>
        </p:nvSpPr>
        <p:spPr bwMode="auto">
          <a:xfrm>
            <a:off x="179512" y="1435885"/>
            <a:ext cx="8712968" cy="295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其他角色</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云审计者</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(cloud auditor)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：对云环境进行独立评估的第三方，</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典型责任</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包括安全控制评估、隐私影响以及性能评估，</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主要目的</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是提供对云环境的公平评价（和可能的背书），帮助加强云用户和云提供者之间的信任关系。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云代理</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(cloud broker)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：承担管理和协商云用户和云提供者之间的云服务使用的责任，其提供的仲裁服务包括服务调解、仲裁。</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云运营商</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(cloud carrier)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：负责提供云用户和云提供者之间的线路级连接，通常由网络和电信提供商担任。</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2.1 </a:t>
            </a:r>
            <a:r>
              <a:rPr lang="zh-CN" altLang="en-US" sz="3200" dirty="0">
                <a:solidFill>
                  <a:srgbClr val="0000FF"/>
                </a:solidFill>
                <a:latin typeface="微软雅黑" panose="020B0503020204020204" pitchFamily="34" charset="-122"/>
                <a:ea typeface="微软雅黑" panose="020B0503020204020204" pitchFamily="34" charset="-122"/>
              </a:rPr>
              <a:t>角色与边界</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12</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2.1 </a:t>
            </a:r>
            <a:r>
              <a:rPr lang="zh-CN" altLang="en-US" dirty="0">
                <a:solidFill>
                  <a:schemeClr val="bg1"/>
                </a:solidFill>
                <a:latin typeface="微软雅黑" panose="020B0503020204020204" pitchFamily="34" charset="-122"/>
                <a:ea typeface="微软雅黑" panose="020B0503020204020204" pitchFamily="34" charset="-122"/>
              </a:rPr>
              <a:t>角色与边界</a:t>
            </a:r>
          </a:p>
        </p:txBody>
      </p:sp>
      <p:sp>
        <p:nvSpPr>
          <p:cNvPr id="8" name="TextBox 8"/>
          <p:cNvSpPr txBox="1">
            <a:spLocks noChangeArrowheads="1"/>
          </p:cNvSpPr>
          <p:nvPr/>
        </p:nvSpPr>
        <p:spPr bwMode="auto">
          <a:xfrm>
            <a:off x="179512" y="1435885"/>
            <a:ext cx="8712968" cy="271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组织边界</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(organizational boundary)</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：是一个</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物理范围</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，指由一家组织拥有和管理的</a:t>
            </a:r>
            <a:r>
              <a:rPr lang="en-US" altLang="zh-CN"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资源集合</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组织边界表示该组织的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资产和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资源，不表示组织实际的边界。</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信任边界</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(trust boundary)</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：是一个</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逻辑范围</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，通常会</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跨越物理边界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，表明</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资源受信任的程度。</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当组织角色是云用户时，要访问基于云的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资源时，需要将信任扩展到该组织的物理边界之外，把部分云环境包括进来。</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395536" y="4192749"/>
            <a:ext cx="4392488" cy="2519549"/>
          </a:xfrm>
          <a:prstGeom prst="rect">
            <a:avLst/>
          </a:prstGeom>
        </p:spPr>
      </p:pic>
      <p:pic>
        <p:nvPicPr>
          <p:cNvPr id="3" name="图片 2"/>
          <p:cNvPicPr>
            <a:picLocks noChangeAspect="1"/>
          </p:cNvPicPr>
          <p:nvPr/>
        </p:nvPicPr>
        <p:blipFill>
          <a:blip r:embed="rId4"/>
          <a:stretch>
            <a:fillRect/>
          </a:stretch>
        </p:blipFill>
        <p:spPr>
          <a:xfrm>
            <a:off x="5004048" y="4220521"/>
            <a:ext cx="3744416" cy="242614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2.1 </a:t>
            </a:r>
            <a:r>
              <a:rPr lang="zh-CN" altLang="en-US" sz="3200" dirty="0">
                <a:solidFill>
                  <a:srgbClr val="0000FF"/>
                </a:solidFill>
                <a:latin typeface="微软雅黑" panose="020B0503020204020204" pitchFamily="34" charset="-122"/>
                <a:ea typeface="微软雅黑" panose="020B0503020204020204" pitchFamily="34" charset="-122"/>
              </a:rPr>
              <a:t>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13</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2.1 </a:t>
            </a:r>
            <a:r>
              <a:rPr lang="zh-CN" altLang="en-US" dirty="0">
                <a:solidFill>
                  <a:schemeClr val="bg1"/>
                </a:solidFill>
                <a:latin typeface="微软雅黑" panose="020B0503020204020204" pitchFamily="34" charset="-122"/>
                <a:ea typeface="微软雅黑" panose="020B0503020204020204" pitchFamily="34" charset="-122"/>
              </a:rPr>
              <a:t>角色与边界</a:t>
            </a:r>
          </a:p>
        </p:txBody>
      </p:sp>
      <p:sp>
        <p:nvSpPr>
          <p:cNvPr id="8" name="TextBox 8"/>
          <p:cNvSpPr txBox="1">
            <a:spLocks noChangeArrowheads="1"/>
          </p:cNvSpPr>
          <p:nvPr/>
        </p:nvSpPr>
        <p:spPr bwMode="auto">
          <a:xfrm>
            <a:off x="179512" y="1435885"/>
            <a:ext cx="8712968" cy="16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与基于云的交互和关系相关的常见角色包括</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云提供者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云用户</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云服务拥有者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云资源管理者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组织边界</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代表着一个组织拥有和管理的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资源的物理范围。</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信任边界</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是逻辑范围，包括一个组织信任的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2.2 </a:t>
            </a:r>
            <a:r>
              <a:rPr lang="zh-CN" altLang="en-US" sz="3200" dirty="0">
                <a:solidFill>
                  <a:srgbClr val="0000FF"/>
                </a:solidFill>
                <a:latin typeface="微软雅黑" panose="020B0503020204020204" pitchFamily="34" charset="-122"/>
                <a:ea typeface="微软雅黑" panose="020B0503020204020204" pitchFamily="34" charset="-122"/>
              </a:rPr>
              <a:t>云特性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14</a:t>
            </a:fld>
            <a:endParaRPr lang="en-US" dirty="0"/>
          </a:p>
        </p:txBody>
      </p:sp>
      <p:sp>
        <p:nvSpPr>
          <p:cNvPr id="7" name="文本框 6"/>
          <p:cNvSpPr txBox="1"/>
          <p:nvPr/>
        </p:nvSpPr>
        <p:spPr>
          <a:xfrm>
            <a:off x="107504" y="35913"/>
            <a:ext cx="12715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2.2 </a:t>
            </a:r>
            <a:r>
              <a:rPr lang="zh-CN" altLang="en-US" dirty="0">
                <a:solidFill>
                  <a:schemeClr val="bg1"/>
                </a:solidFill>
                <a:latin typeface="微软雅黑" panose="020B0503020204020204" pitchFamily="34" charset="-122"/>
                <a:ea typeface="微软雅黑" panose="020B0503020204020204" pitchFamily="34" charset="-122"/>
              </a:rPr>
              <a:t>云特性</a:t>
            </a:r>
          </a:p>
        </p:txBody>
      </p:sp>
      <p:sp>
        <p:nvSpPr>
          <p:cNvPr id="8" name="TextBox 8"/>
          <p:cNvSpPr txBox="1">
            <a:spLocks noChangeArrowheads="1"/>
          </p:cNvSpPr>
          <p:nvPr/>
        </p:nvSpPr>
        <p:spPr bwMode="auto">
          <a:xfrm>
            <a:off x="179512" y="1196752"/>
            <a:ext cx="8712968" cy="243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按需使用</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(on-demand usage)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：云用户可以单边访问基于云的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资源，给予用户自助提供</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资源的自由。一旦配置好了，对自助提供的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资源的访问可以自动化，不再需要云用户或云提供者的介入。</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泛在接入</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(ubiquitous access)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：是一个云服务可用被广泛访问的能力。实现泛在接入可能需要支持一组设备、传输协议、接口和安全技术。</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2.2 </a:t>
            </a:r>
            <a:r>
              <a:rPr lang="zh-CN" altLang="en-US" sz="3200" dirty="0">
                <a:solidFill>
                  <a:srgbClr val="0000FF"/>
                </a:solidFill>
                <a:latin typeface="微软雅黑" panose="020B0503020204020204" pitchFamily="34" charset="-122"/>
                <a:ea typeface="微软雅黑" panose="020B0503020204020204" pitchFamily="34" charset="-122"/>
              </a:rPr>
              <a:t>云特性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15</a:t>
            </a:fld>
            <a:endParaRPr lang="en-US" dirty="0"/>
          </a:p>
        </p:txBody>
      </p:sp>
      <p:sp>
        <p:nvSpPr>
          <p:cNvPr id="7" name="文本框 6"/>
          <p:cNvSpPr txBox="1"/>
          <p:nvPr/>
        </p:nvSpPr>
        <p:spPr>
          <a:xfrm>
            <a:off x="107504" y="35913"/>
            <a:ext cx="12715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2.2 </a:t>
            </a:r>
            <a:r>
              <a:rPr lang="zh-CN" altLang="en-US" dirty="0">
                <a:solidFill>
                  <a:schemeClr val="bg1"/>
                </a:solidFill>
                <a:latin typeface="微软雅黑" panose="020B0503020204020204" pitchFamily="34" charset="-122"/>
                <a:ea typeface="微软雅黑" panose="020B0503020204020204" pitchFamily="34" charset="-122"/>
              </a:rPr>
              <a:t>云特性</a:t>
            </a:r>
          </a:p>
        </p:txBody>
      </p:sp>
      <p:sp>
        <p:nvSpPr>
          <p:cNvPr id="8" name="TextBox 8"/>
          <p:cNvSpPr txBox="1">
            <a:spLocks noChangeArrowheads="1"/>
          </p:cNvSpPr>
          <p:nvPr/>
        </p:nvSpPr>
        <p:spPr bwMode="auto">
          <a:xfrm>
            <a:off x="179512" y="1196752"/>
            <a:ext cx="8712968"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多租户</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(multitenancy)</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：一个软件程序的实例能够服务不同用户（租户），租户之间互相隔离，通常通过虚拟化技术实现。</a:t>
            </a:r>
            <a:endPar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rotWithShape="1">
          <a:blip r:embed="rId3"/>
          <a:srcRect r="3125" b="15320"/>
          <a:stretch>
            <a:fillRect/>
          </a:stretch>
        </p:blipFill>
        <p:spPr>
          <a:xfrm>
            <a:off x="971550" y="2924810"/>
            <a:ext cx="3041015" cy="3162935"/>
          </a:xfrm>
          <a:prstGeom prst="rect">
            <a:avLst/>
          </a:prstGeom>
        </p:spPr>
      </p:pic>
      <p:pic>
        <p:nvPicPr>
          <p:cNvPr id="5" name="图片 4"/>
          <p:cNvPicPr>
            <a:picLocks noChangeAspect="1"/>
          </p:cNvPicPr>
          <p:nvPr/>
        </p:nvPicPr>
        <p:blipFill rotWithShape="1">
          <a:blip r:embed="rId4"/>
          <a:srcRect b="14088"/>
          <a:stretch>
            <a:fillRect/>
          </a:stretch>
        </p:blipFill>
        <p:spPr>
          <a:xfrm>
            <a:off x="4859655" y="2747645"/>
            <a:ext cx="3107690" cy="33413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2.2 </a:t>
            </a:r>
            <a:r>
              <a:rPr lang="zh-CN" altLang="en-US" sz="3200" dirty="0">
                <a:solidFill>
                  <a:srgbClr val="0000FF"/>
                </a:solidFill>
                <a:latin typeface="微软雅黑" panose="020B0503020204020204" pitchFamily="34" charset="-122"/>
                <a:ea typeface="微软雅黑" panose="020B0503020204020204" pitchFamily="34" charset="-122"/>
              </a:rPr>
              <a:t>云特性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16</a:t>
            </a:fld>
            <a:endParaRPr lang="en-US" dirty="0"/>
          </a:p>
        </p:txBody>
      </p:sp>
      <p:sp>
        <p:nvSpPr>
          <p:cNvPr id="7" name="文本框 6"/>
          <p:cNvSpPr txBox="1"/>
          <p:nvPr/>
        </p:nvSpPr>
        <p:spPr>
          <a:xfrm>
            <a:off x="107504" y="35913"/>
            <a:ext cx="12715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2.2 </a:t>
            </a:r>
            <a:r>
              <a:rPr lang="zh-CN" altLang="en-US" dirty="0">
                <a:solidFill>
                  <a:schemeClr val="bg1"/>
                </a:solidFill>
                <a:latin typeface="微软雅黑" panose="020B0503020204020204" pitchFamily="34" charset="-122"/>
                <a:ea typeface="微软雅黑" panose="020B0503020204020204" pitchFamily="34" charset="-122"/>
              </a:rPr>
              <a:t>云特性</a:t>
            </a:r>
          </a:p>
        </p:txBody>
      </p:sp>
      <p:sp>
        <p:nvSpPr>
          <p:cNvPr id="8" name="TextBox 8"/>
          <p:cNvSpPr txBox="1">
            <a:spLocks noChangeArrowheads="1"/>
          </p:cNvSpPr>
          <p:nvPr/>
        </p:nvSpPr>
        <p:spPr bwMode="auto">
          <a:xfrm>
            <a:off x="179705" y="1435735"/>
            <a:ext cx="8335645" cy="265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弹性</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(elasticity)</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：云根据运行时条件，或云用户或云提供者事先确定的要求，</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自动透明的扩展</a:t>
            </a:r>
            <a:r>
              <a:rPr lang="en-US" altLang="zh-CN"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。这是采用云计算的核心理由。</a:t>
            </a:r>
          </a:p>
          <a:p>
            <a:pPr>
              <a:lnSpc>
                <a:spcPct val="120000"/>
              </a:lnSpc>
              <a:spcBef>
                <a:spcPct val="20000"/>
              </a:spcBef>
              <a:buClrTx/>
              <a:buFont typeface="Wingdings" panose="05000000000000000000" pitchFamily="2" charset="2"/>
              <a:buChar char="n"/>
            </a:pP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可测量的使用</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(measured usage)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：是云平台记录对</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资源使用情况的能力，根据记录的内容，云提供者只对云用户实际使用的和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或被授予</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资源访问的时间段进行收费。</a:t>
            </a:r>
            <a:endPar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endPar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2.2 </a:t>
            </a:r>
            <a:r>
              <a:rPr lang="zh-CN" altLang="en-US" sz="3200" dirty="0">
                <a:solidFill>
                  <a:srgbClr val="0000FF"/>
                </a:solidFill>
                <a:latin typeface="微软雅黑" panose="020B0503020204020204" pitchFamily="34" charset="-122"/>
                <a:ea typeface="微软雅黑" panose="020B0503020204020204" pitchFamily="34" charset="-122"/>
              </a:rPr>
              <a:t>云特性</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17</a:t>
            </a:fld>
            <a:endParaRPr lang="en-US" dirty="0"/>
          </a:p>
        </p:txBody>
      </p:sp>
      <p:sp>
        <p:nvSpPr>
          <p:cNvPr id="7" name="文本框 6"/>
          <p:cNvSpPr txBox="1"/>
          <p:nvPr/>
        </p:nvSpPr>
        <p:spPr>
          <a:xfrm>
            <a:off x="107504" y="35913"/>
            <a:ext cx="12715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2.2 </a:t>
            </a:r>
            <a:r>
              <a:rPr lang="zh-CN" altLang="en-US" dirty="0">
                <a:solidFill>
                  <a:schemeClr val="bg1"/>
                </a:solidFill>
                <a:latin typeface="微软雅黑" panose="020B0503020204020204" pitchFamily="34" charset="-122"/>
                <a:ea typeface="微软雅黑" panose="020B0503020204020204" pitchFamily="34" charset="-122"/>
              </a:rPr>
              <a:t>云特性</a:t>
            </a:r>
          </a:p>
        </p:txBody>
      </p:sp>
      <p:sp>
        <p:nvSpPr>
          <p:cNvPr id="8" name="TextBox 8"/>
          <p:cNvSpPr txBox="1">
            <a:spLocks noChangeArrowheads="1"/>
          </p:cNvSpPr>
          <p:nvPr/>
        </p:nvSpPr>
        <p:spPr bwMode="auto">
          <a:xfrm>
            <a:off x="179705" y="1292225"/>
            <a:ext cx="8294370" cy="108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可恢复性</a:t>
            </a:r>
            <a:r>
              <a:rPr lang="en-US" altLang="zh-CN"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(resilient computing)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：是一种故障转移形式，它在多个物理位置分放</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资源的冗余实现。当一个资源出现故障时，就自动转移到另一个冗余实现上处理。</a:t>
            </a:r>
            <a:endPar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2051685" y="2249805"/>
            <a:ext cx="4974590" cy="45637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2.2 </a:t>
            </a:r>
            <a:r>
              <a:rPr lang="zh-CN" altLang="en-US" sz="3200" dirty="0">
                <a:solidFill>
                  <a:srgbClr val="0000FF"/>
                </a:solidFill>
                <a:latin typeface="微软雅黑" panose="020B0503020204020204" pitchFamily="34" charset="-122"/>
                <a:ea typeface="微软雅黑" panose="020B0503020204020204" pitchFamily="34" charset="-122"/>
              </a:rPr>
              <a:t>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18</a:t>
            </a:fld>
            <a:endParaRPr lang="en-US" dirty="0"/>
          </a:p>
        </p:txBody>
      </p:sp>
      <p:sp>
        <p:nvSpPr>
          <p:cNvPr id="7" name="文本框 6"/>
          <p:cNvSpPr txBox="1"/>
          <p:nvPr/>
        </p:nvSpPr>
        <p:spPr>
          <a:xfrm>
            <a:off x="107504" y="35913"/>
            <a:ext cx="1271502"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2.2 </a:t>
            </a:r>
            <a:r>
              <a:rPr lang="zh-CN" altLang="en-US" dirty="0">
                <a:solidFill>
                  <a:schemeClr val="bg1"/>
                </a:solidFill>
                <a:latin typeface="微软雅黑" panose="020B0503020204020204" pitchFamily="34" charset="-122"/>
                <a:ea typeface="微软雅黑" panose="020B0503020204020204" pitchFamily="34" charset="-122"/>
              </a:rPr>
              <a:t>云特性</a:t>
            </a:r>
          </a:p>
        </p:txBody>
      </p:sp>
      <p:sp>
        <p:nvSpPr>
          <p:cNvPr id="8" name="TextBox 8"/>
          <p:cNvSpPr txBox="1">
            <a:spLocks noChangeArrowheads="1"/>
          </p:cNvSpPr>
          <p:nvPr/>
        </p:nvSpPr>
        <p:spPr bwMode="auto">
          <a:xfrm>
            <a:off x="179512" y="1435885"/>
            <a:ext cx="8568952" cy="261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按需使用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指云用户能够通过自主服务来使用所需的基于云的服务，而无需与云提供者交互。这一特性与</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可测量的使用</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有关，后者表示的是云对其</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资源使用进行测量的能力。</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泛在接入</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即随处访问，允许基于云的服务能够被各种云服务用户访问，而</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多租户</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指一个</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资源的一个实例可以同时透明的服务多个云用户的能力。</a:t>
            </a:r>
            <a:endPar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Font typeface="Wingdings" panose="05000000000000000000" pitchFamily="2" charset="2"/>
              <a:buChar char="n"/>
            </a:pP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弹性特性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表示云能够透明的和自动的扩展</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a:t>
            </a:r>
            <a:r>
              <a:rPr lang="zh-CN" altLang="en-US" sz="18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可恢复性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与云内在的故障转移特性相关。</a:t>
            </a:r>
            <a:endPar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19</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9" name="TextBox 8"/>
          <p:cNvSpPr txBox="1">
            <a:spLocks noChangeArrowheads="1"/>
          </p:cNvSpPr>
          <p:nvPr/>
        </p:nvSpPr>
        <p:spPr bwMode="auto">
          <a:xfrm>
            <a:off x="251520" y="1052736"/>
            <a:ext cx="8712968"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云交付模型</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(cloud delivery model)</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是云提供者提供的具体的、事先打包好的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资源组合，公认的和被形式化描述了的三种常见云交付模型是：</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基础设施即服务</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(IaaS)</a:t>
            </a: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平台即服务</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(PaaS)</a:t>
            </a: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软件即服务</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(SaaS)</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57505" lvl="1" indent="-357505">
              <a:lnSpc>
                <a:spcPct val="150000"/>
              </a:lnSpc>
              <a:spcBef>
                <a:spcPct val="20000"/>
              </a:spcBef>
              <a:buFont typeface="Wingdings" panose="05000000000000000000" pitchFamily="2" charset="2"/>
              <a:buChar char="n"/>
            </a:pPr>
            <a:endParaRPr lang="en-US" altLang="zh-CN"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a:t>
            </a:fld>
            <a:endParaRPr lang="en-US" dirty="0"/>
          </a:p>
        </p:txBody>
      </p:sp>
      <p:sp>
        <p:nvSpPr>
          <p:cNvPr id="7" name="文本框 6"/>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p>
        </p:txBody>
      </p:sp>
      <p:sp>
        <p:nvSpPr>
          <p:cNvPr id="8" name="TextBox 8"/>
          <p:cNvSpPr txBox="1">
            <a:spLocks noChangeArrowheads="1"/>
          </p:cNvSpPr>
          <p:nvPr/>
        </p:nvSpPr>
        <p:spPr bwMode="auto">
          <a:xfrm>
            <a:off x="131602" y="692696"/>
            <a:ext cx="8712968" cy="227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57505" lvl="1" indent="-357505">
              <a:lnSpc>
                <a:spcPct val="15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产生背景</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体现了云计算需求并导致其形成的主要商业驱动力：</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容量规划</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降低成本</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组织灵活性</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影响并启发了云计算关键特征的主要技术创新：</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集群技术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网格计算</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传统虚拟化技术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20</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9" name="TextBox 8"/>
          <p:cNvSpPr txBox="1">
            <a:spLocks noChangeArrowheads="1"/>
          </p:cNvSpPr>
          <p:nvPr/>
        </p:nvSpPr>
        <p:spPr bwMode="auto">
          <a:xfrm>
            <a:off x="251520" y="1052736"/>
            <a:ext cx="8712968" cy="3479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57505" lvl="1" indent="-357505">
              <a:lnSpc>
                <a:spcPct val="15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三种基本云交付模型的变种：</a:t>
            </a:r>
          </a:p>
          <a:p>
            <a:pPr lvl="1">
              <a:lnSpc>
                <a:spcPct val="150000"/>
              </a:lnSpc>
              <a:spcBef>
                <a:spcPct val="20000"/>
              </a:spcBef>
              <a:buFont typeface="Arial" panose="020B0604020202020204" pitchFamily="34" charset="0"/>
              <a:buChar char="–"/>
            </a:pPr>
            <a:r>
              <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存储即服务</a:t>
            </a:r>
            <a:r>
              <a:rPr lang="en-US" altLang="zh-CN"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(Storage as a Service)</a:t>
            </a:r>
          </a:p>
          <a:p>
            <a:pPr lvl="1">
              <a:lnSpc>
                <a:spcPct val="150000"/>
              </a:lnSpc>
              <a:spcBef>
                <a:spcPct val="20000"/>
              </a:spcBef>
              <a:buFont typeface="Arial" panose="020B0604020202020204" pitchFamily="34" charset="0"/>
              <a:buChar char="–"/>
            </a:pPr>
            <a:r>
              <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数据库即服务</a:t>
            </a:r>
            <a:r>
              <a:rPr lang="en-US" altLang="zh-CN"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(Database as a Service)</a:t>
            </a:r>
          </a:p>
          <a:p>
            <a:pPr lvl="1">
              <a:lnSpc>
                <a:spcPct val="150000"/>
              </a:lnSpc>
              <a:spcBef>
                <a:spcPct val="20000"/>
              </a:spcBef>
              <a:buFont typeface="Arial" panose="020B0604020202020204" pitchFamily="34" charset="0"/>
              <a:buChar char="–"/>
            </a:pPr>
            <a:r>
              <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安全即服务</a:t>
            </a:r>
            <a:r>
              <a:rPr lang="en-US" altLang="zh-CN"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(Security as a Service)</a:t>
            </a:r>
          </a:p>
          <a:p>
            <a:pPr lvl="1">
              <a:lnSpc>
                <a:spcPct val="150000"/>
              </a:lnSpc>
              <a:spcBef>
                <a:spcPct val="20000"/>
              </a:spcBef>
              <a:buFont typeface="Arial" panose="020B0604020202020204" pitchFamily="34" charset="0"/>
              <a:buChar char="–"/>
            </a:pPr>
            <a:r>
              <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通信即服务</a:t>
            </a:r>
            <a:r>
              <a:rPr lang="en-US" altLang="zh-CN"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(Communication as a Service)</a:t>
            </a:r>
          </a:p>
          <a:p>
            <a:pPr lvl="1">
              <a:lnSpc>
                <a:spcPct val="150000"/>
              </a:lnSpc>
              <a:spcBef>
                <a:spcPct val="20000"/>
              </a:spcBef>
              <a:buFont typeface="Arial" panose="020B0604020202020204" pitchFamily="34" charset="0"/>
              <a:buChar char="–"/>
            </a:pPr>
            <a:r>
              <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集成即服务</a:t>
            </a:r>
            <a:r>
              <a:rPr lang="en-US" altLang="zh-CN"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(Integration as a Service)</a:t>
            </a:r>
          </a:p>
          <a:p>
            <a:pPr lvl="1">
              <a:lnSpc>
                <a:spcPct val="150000"/>
              </a:lnSpc>
              <a:spcBef>
                <a:spcPct val="20000"/>
              </a:spcBef>
              <a:buFont typeface="Arial" panose="020B0604020202020204" pitchFamily="34" charset="0"/>
              <a:buChar char="–"/>
            </a:pPr>
            <a:r>
              <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测试即服务</a:t>
            </a:r>
            <a:r>
              <a:rPr lang="en-US" altLang="zh-CN"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(Testing as a Service)</a:t>
            </a:r>
          </a:p>
          <a:p>
            <a:pPr lvl="1">
              <a:lnSpc>
                <a:spcPct val="150000"/>
              </a:lnSpc>
              <a:spcBef>
                <a:spcPct val="20000"/>
              </a:spcBef>
              <a:buFont typeface="Arial" panose="020B0604020202020204" pitchFamily="34" charset="0"/>
              <a:buChar char="–"/>
            </a:pPr>
            <a:r>
              <a:rPr lang="zh-CN" altLang="en-US"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处理即服务</a:t>
            </a:r>
            <a:r>
              <a:rPr lang="en-US" altLang="zh-CN" sz="16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(Process as a Service)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21</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9" name="TextBox 8"/>
          <p:cNvSpPr txBox="1">
            <a:spLocks noChangeArrowheads="1"/>
          </p:cNvSpPr>
          <p:nvPr/>
        </p:nvSpPr>
        <p:spPr bwMode="auto">
          <a:xfrm>
            <a:off x="251520" y="1052736"/>
            <a:ext cx="8712968" cy="142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基础设施可以包括硬件、网络、连通性、操作系统、以及其他一些原始的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资源，这些资源是虚拟化的并打包成包，使得运行时扩展和定制基础设施变的简单。</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511935" y="2737485"/>
            <a:ext cx="6478905" cy="3723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22</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9" name="TextBox 8"/>
          <p:cNvSpPr txBox="1">
            <a:spLocks noChangeArrowheads="1"/>
          </p:cNvSpPr>
          <p:nvPr/>
        </p:nvSpPr>
        <p:spPr bwMode="auto">
          <a:xfrm>
            <a:off x="251520" y="1052736"/>
            <a:ext cx="8712968" cy="142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基础设施可以包括硬件、网络、连通性、操作系统、以及其他一些原始的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资源，这些资源是虚拟化的并打包成包，使得运行时扩展和定制基础设施变的简单。</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992229" y="3303173"/>
            <a:ext cx="7159541" cy="17898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23</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pic>
        <p:nvPicPr>
          <p:cNvPr id="3" name="图片 2"/>
          <p:cNvPicPr>
            <a:picLocks noChangeAspect="1"/>
          </p:cNvPicPr>
          <p:nvPr/>
        </p:nvPicPr>
        <p:blipFill>
          <a:blip r:embed="rId3"/>
          <a:stretch>
            <a:fillRect/>
          </a:stretch>
        </p:blipFill>
        <p:spPr>
          <a:xfrm>
            <a:off x="2342239" y="3456835"/>
            <a:ext cx="4531530" cy="3311103"/>
          </a:xfrm>
          <a:prstGeom prst="rect">
            <a:avLst/>
          </a:prstGeom>
        </p:spPr>
      </p:pic>
      <p:sp>
        <p:nvSpPr>
          <p:cNvPr id="9" name="TextBox 8"/>
          <p:cNvSpPr txBox="1">
            <a:spLocks noChangeArrowheads="1"/>
          </p:cNvSpPr>
          <p:nvPr/>
        </p:nvSpPr>
        <p:spPr bwMode="auto">
          <a:xfrm>
            <a:off x="251520" y="1052736"/>
            <a:ext cx="8712968" cy="2379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是预先定义好的就绪可用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(ready-to-use)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的环境，一般由已经部署好和配置好的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资源组成。用户使用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的常见原因包括：</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为了</a:t>
            </a: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可扩展性</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经济原因</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，云用户想要把企业内的环境扩展到云中。</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云用户使用已</a:t>
            </a: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就绪环境</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来完全替代企业内的环境。</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a:t>
            </a:r>
            <a:r>
              <a:rPr lang="zh-CN" altLang="en-US" sz="1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想要成为云提供者</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并部署自己的云服务，使之对其他外部云用户可见。</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24</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8" name="TextBox 8"/>
          <p:cNvSpPr txBox="1">
            <a:spLocks noChangeArrowheads="1"/>
          </p:cNvSpPr>
          <p:nvPr/>
        </p:nvSpPr>
        <p:spPr bwMode="auto">
          <a:xfrm>
            <a:off x="251520" y="1052736"/>
            <a:ext cx="8712968" cy="1908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是预先定义好的就绪可用</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(ready-to-use)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的环境，一般由已经部署好和配置好的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资源组成。缺点：</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受限于操作系统、平台的编译环境</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迁移性问题</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179004" y="3685937"/>
            <a:ext cx="6858000" cy="25146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25</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8" name="TextBox 8"/>
          <p:cNvSpPr txBox="1">
            <a:spLocks noChangeArrowheads="1"/>
          </p:cNvSpPr>
          <p:nvPr/>
        </p:nvSpPr>
        <p:spPr bwMode="auto">
          <a:xfrm>
            <a:off x="251520" y="1052736"/>
            <a:ext cx="8712968" cy="415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SaaS</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把软件程序定位成共享的云服务，作为“产品”或通用工具进行提供。</a:t>
            </a:r>
          </a:p>
          <a:p>
            <a:pPr>
              <a:lnSpc>
                <a:spcPct val="150000"/>
              </a:lnSpc>
              <a:spcBef>
                <a:spcPct val="20000"/>
              </a:spcBef>
              <a:buClrTx/>
              <a:buFont typeface="Wingdings" panose="05000000000000000000" pitchFamily="2" charset="2"/>
              <a:buChar char="n"/>
            </a:pPr>
            <a:r>
              <a:rPr lang="zh-CN" altLang="en-US" sz="2000" dirty="0">
                <a:solidFill>
                  <a:srgbClr val="FF0000"/>
                </a:solidFill>
                <a:sym typeface="+mn-ea"/>
              </a:rPr>
              <a:t>特点</a:t>
            </a:r>
            <a:endParaRPr lang="zh-CN" altLang="en-US" sz="2000" dirty="0">
              <a:solidFill>
                <a:srgbClr val="FF0000"/>
              </a:solidFill>
            </a:endParaRPr>
          </a:p>
          <a:p>
            <a:pPr marL="457200" lvl="1" indent="0">
              <a:lnSpc>
                <a:spcPct val="150000"/>
              </a:lnSpc>
              <a:spcBef>
                <a:spcPct val="20000"/>
              </a:spcBef>
              <a:buClrTx/>
            </a:pPr>
            <a:r>
              <a:rPr lang="en-US" altLang="zh-CN" sz="2000" b="0" dirty="0">
                <a:sym typeface="+mn-ea"/>
              </a:rPr>
              <a:t>- </a:t>
            </a:r>
            <a:r>
              <a:rPr lang="zh-CN" altLang="en-US" sz="2000" b="0" dirty="0">
                <a:sym typeface="+mn-ea"/>
              </a:rPr>
              <a:t>订阅制</a:t>
            </a:r>
          </a:p>
          <a:p>
            <a:pPr marL="457200" lvl="1" indent="0">
              <a:lnSpc>
                <a:spcPct val="150000"/>
              </a:lnSpc>
              <a:spcBef>
                <a:spcPct val="20000"/>
              </a:spcBef>
              <a:buClrTx/>
            </a:pPr>
            <a:r>
              <a:rPr lang="en-US" altLang="zh-CN" sz="2000" b="0" dirty="0">
                <a:sym typeface="+mn-ea"/>
              </a:rPr>
              <a:t>- </a:t>
            </a:r>
            <a:r>
              <a:rPr lang="zh-CN" altLang="en-US" sz="2000" b="0" dirty="0">
                <a:sym typeface="+mn-ea"/>
              </a:rPr>
              <a:t>无需安装和维护</a:t>
            </a:r>
          </a:p>
          <a:p>
            <a:pPr marL="457200" lvl="1" indent="0">
              <a:lnSpc>
                <a:spcPct val="150000"/>
              </a:lnSpc>
              <a:spcBef>
                <a:spcPct val="20000"/>
              </a:spcBef>
              <a:buClrTx/>
            </a:pPr>
            <a:r>
              <a:rPr lang="en-US" altLang="zh-CN" sz="2000" b="0" dirty="0">
                <a:sym typeface="+mn-ea"/>
              </a:rPr>
              <a:t>- </a:t>
            </a:r>
            <a:r>
              <a:rPr lang="zh-CN" altLang="en-US" sz="2000" b="0" dirty="0">
                <a:sym typeface="+mn-ea"/>
              </a:rPr>
              <a:t>随时随地访问</a:t>
            </a:r>
          </a:p>
          <a:p>
            <a:pPr marL="457200" lvl="1" indent="0">
              <a:lnSpc>
                <a:spcPct val="150000"/>
              </a:lnSpc>
              <a:spcBef>
                <a:spcPct val="20000"/>
              </a:spcBef>
              <a:buClrTx/>
            </a:pPr>
            <a:r>
              <a:rPr lang="en-US" altLang="zh-CN" sz="2000" b="0" dirty="0"/>
              <a:t>- </a:t>
            </a:r>
            <a:r>
              <a:rPr lang="zh-CN" altLang="en-US" sz="2000" b="0" dirty="0"/>
              <a:t>自动更新和升级</a:t>
            </a:r>
          </a:p>
          <a:p>
            <a:pPr>
              <a:lnSpc>
                <a:spcPct val="150000"/>
              </a:lnSpc>
              <a:spcBef>
                <a:spcPct val="20000"/>
              </a:spcBef>
              <a:buClrTx/>
              <a:buFont typeface="Wingdings" panose="05000000000000000000" pitchFamily="2" charset="2"/>
              <a:buChar char="n"/>
            </a:pP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26</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8" name="TextBox 8"/>
          <p:cNvSpPr txBox="1">
            <a:spLocks noChangeArrowheads="1"/>
          </p:cNvSpPr>
          <p:nvPr/>
        </p:nvSpPr>
        <p:spPr bwMode="auto">
          <a:xfrm>
            <a:off x="251520" y="1052736"/>
            <a:ext cx="8712968"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SaaS</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把软件程序定位成共享的云服务，作为“产品”或通用工具进行提供。</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440260" y="2819187"/>
            <a:ext cx="8263480" cy="229541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27</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8" name="TextBox 8"/>
          <p:cNvSpPr txBox="1">
            <a:spLocks noChangeArrowheads="1"/>
          </p:cNvSpPr>
          <p:nvPr/>
        </p:nvSpPr>
        <p:spPr bwMode="auto">
          <a:xfrm>
            <a:off x="251520" y="1052736"/>
            <a:ext cx="8712968" cy="49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云交付模型的比较：</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476" y="1844809"/>
            <a:ext cx="6858000" cy="451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28</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8" name="TextBox 8"/>
          <p:cNvSpPr txBox="1">
            <a:spLocks noChangeArrowheads="1"/>
          </p:cNvSpPr>
          <p:nvPr/>
        </p:nvSpPr>
        <p:spPr bwMode="auto">
          <a:xfrm>
            <a:off x="251520" y="1052736"/>
            <a:ext cx="8712968"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云交付模型的组合：</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IaaS+PaaS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，一个例子是提供</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环境的云提供者，选择租用另外一个不同云提供者的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环境。</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547664" y="2180147"/>
            <a:ext cx="5333891" cy="426810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2.3 </a:t>
            </a:r>
            <a:r>
              <a:rPr lang="zh-CN" altLang="en-US" sz="3200" dirty="0">
                <a:solidFill>
                  <a:srgbClr val="0000FF"/>
                </a:solidFill>
                <a:latin typeface="微软雅黑" panose="020B0503020204020204" pitchFamily="34" charset="-122"/>
                <a:ea typeface="微软雅黑" panose="020B0503020204020204" pitchFamily="34" charset="-122"/>
              </a:rPr>
              <a:t>云交付模型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29</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8" name="TextBox 8"/>
          <p:cNvSpPr txBox="1">
            <a:spLocks noChangeArrowheads="1"/>
          </p:cNvSpPr>
          <p:nvPr/>
        </p:nvSpPr>
        <p:spPr bwMode="auto">
          <a:xfrm>
            <a:off x="251520" y="1052736"/>
            <a:ext cx="8712968"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云交付模型的组合：</a:t>
            </a:r>
            <a:r>
              <a:rPr lang="en-US" altLang="zh-CN" sz="2000" b="0" dirty="0" err="1">
                <a:latin typeface="Times New Roman" panose="02020603050405020304" pitchFamily="18" charset="0"/>
                <a:ea typeface="微软雅黑" panose="020B0503020204020204" pitchFamily="34" charset="-122"/>
                <a:cs typeface="Times New Roman" panose="02020603050405020304" pitchFamily="18" charset="0"/>
              </a:rPr>
              <a:t>IaaS+PaaS+SaaS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，将三种云交付模型组合起来，一层建立在另一层之上，形成</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资源的层次结构。</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960190" y="2132856"/>
            <a:ext cx="4772050" cy="464759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a:t>
            </a:fld>
            <a:endParaRPr lang="en-US" dirty="0"/>
          </a:p>
        </p:txBody>
      </p:sp>
      <p:sp>
        <p:nvSpPr>
          <p:cNvPr id="7" name="文本框 6"/>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p>
        </p:txBody>
      </p:sp>
      <p:sp>
        <p:nvSpPr>
          <p:cNvPr id="8" name="TextBox 8"/>
          <p:cNvSpPr txBox="1">
            <a:spLocks noChangeArrowheads="1"/>
          </p:cNvSpPr>
          <p:nvPr/>
        </p:nvSpPr>
        <p:spPr bwMode="auto">
          <a:xfrm>
            <a:off x="131602" y="692696"/>
            <a:ext cx="8712968" cy="1917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57505" lvl="1" indent="-357505">
              <a:lnSpc>
                <a:spcPct val="15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云计算的概念</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用户视角</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云计算提供商的视角</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平台技术视角</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latin typeface="微软雅黑" panose="020B0503020204020204" pitchFamily="34" charset="-122"/>
                <a:ea typeface="微软雅黑" panose="020B0503020204020204" pitchFamily="34" charset="-122"/>
              </a:rPr>
              <a:t>2.3 </a:t>
            </a:r>
            <a:r>
              <a:rPr lang="zh-CN" altLang="en-US" sz="3200" dirty="0">
                <a:latin typeface="微软雅黑" panose="020B0503020204020204" pitchFamily="34" charset="-122"/>
                <a:ea typeface="微软雅黑" panose="020B0503020204020204" pitchFamily="34" charset="-122"/>
              </a:rPr>
              <a:t>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30</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2.3 </a:t>
            </a:r>
            <a:r>
              <a:rPr lang="zh-CN" altLang="en-US" dirty="0">
                <a:solidFill>
                  <a:schemeClr val="bg1"/>
                </a:solidFill>
                <a:latin typeface="微软雅黑" panose="020B0503020204020204" pitchFamily="34" charset="-122"/>
                <a:ea typeface="微软雅黑" panose="020B0503020204020204" pitchFamily="34" charset="-122"/>
              </a:rPr>
              <a:t>云交付模型</a:t>
            </a:r>
          </a:p>
        </p:txBody>
      </p:sp>
      <p:sp>
        <p:nvSpPr>
          <p:cNvPr id="8" name="TextBox 8"/>
          <p:cNvSpPr txBox="1">
            <a:spLocks noChangeArrowheads="1"/>
          </p:cNvSpPr>
          <p:nvPr/>
        </p:nvSpPr>
        <p:spPr bwMode="auto">
          <a:xfrm>
            <a:off x="251520" y="1052736"/>
            <a:ext cx="8712968" cy="34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云交付模型向云用户提供对基于“原始的”基础设施</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资源的高等级管理控制。</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云交付模型使得云提供者可以提供预先配置好的环境，云用户可以使用这个环境来构建和部署云服务和解决方案，不过管理控制权有所下降。</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是共享云服务的交付模型，这些共享云服务可以是云承载的商业产品</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PaaS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SaaS</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可以有不同的组合，取决于云用户和云提供者如何选择利用三种基本的云交付模型建立起自然的层次结构。</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2.4 </a:t>
            </a:r>
            <a:r>
              <a:rPr lang="zh-CN" altLang="en-US" sz="3200" dirty="0">
                <a:solidFill>
                  <a:srgbClr val="0000FF"/>
                </a:solidFill>
                <a:latin typeface="微软雅黑" panose="020B0503020204020204" pitchFamily="34" charset="-122"/>
                <a:ea typeface="微软雅黑" panose="020B0503020204020204" pitchFamily="34" charset="-122"/>
              </a:rPr>
              <a:t>云部署模型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31</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8" name="TextBox 8"/>
          <p:cNvSpPr txBox="1">
            <a:spLocks noChangeArrowheads="1"/>
          </p:cNvSpPr>
          <p:nvPr/>
        </p:nvSpPr>
        <p:spPr bwMode="auto">
          <a:xfrm>
            <a:off x="251520" y="1052736"/>
            <a:ext cx="8712968" cy="351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公有云</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(public cloud)</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：由第三方云提供者拥有的可公共访问的云环境。公有云里的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资源通常是按照事先描述好的云交付模型提供的，一般需要付费才能提供给云用户使用。</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缺点：</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50000"/>
              </a:lnSpc>
              <a:spcBef>
                <a:spcPct val="20000"/>
              </a:spcBef>
              <a:buFontTx/>
              <a:buChar char="-"/>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安全性隐患</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50000"/>
              </a:lnSpc>
              <a:spcBef>
                <a:spcPct val="20000"/>
              </a:spcBef>
              <a:buFontTx/>
              <a:buChar char="-"/>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数据隐私问题</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50000"/>
              </a:lnSpc>
              <a:spcBef>
                <a:spcPct val="20000"/>
              </a:spcBef>
              <a:buFontTx/>
              <a:buChar char="-"/>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控制权</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3707904" y="2542694"/>
            <a:ext cx="4249138" cy="408811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公有云典型应用场景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32</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9" name="TextBox 8"/>
          <p:cNvSpPr txBox="1">
            <a:spLocks noChangeArrowheads="1"/>
          </p:cNvSpPr>
          <p:nvPr/>
        </p:nvSpPr>
        <p:spPr bwMode="auto">
          <a:xfrm>
            <a:off x="611505" y="1628775"/>
            <a:ext cx="6053455" cy="212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Web托管和应用部署</a:t>
            </a:r>
          </a:p>
          <a:p>
            <a:pPr>
              <a:lnSpc>
                <a:spcPct val="150000"/>
              </a:lnSpc>
              <a:spcBef>
                <a:spcPct val="20000"/>
              </a:spcBef>
              <a:buClrTx/>
              <a:buFont typeface="Wingdings" panose="05000000000000000000" pitchFamily="2" charset="2"/>
              <a:buChar char="n"/>
            </a:pP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数据分析和机器学习</a:t>
            </a:r>
          </a:p>
          <a:p>
            <a:pPr>
              <a:lnSpc>
                <a:spcPct val="150000"/>
              </a:lnSpc>
              <a:spcBef>
                <a:spcPct val="20000"/>
              </a:spcBef>
              <a:buClrTx/>
              <a:buFont typeface="Wingdings" panose="05000000000000000000" pitchFamily="2" charset="2"/>
              <a:buChar char="n"/>
            </a:pP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灾难恢复和数据备份</a:t>
            </a:r>
          </a:p>
          <a:p>
            <a:pPr>
              <a:lnSpc>
                <a:spcPct val="150000"/>
              </a:lnSpc>
              <a:spcBef>
                <a:spcPct val="20000"/>
              </a:spcBef>
              <a:buClrTx/>
              <a:buFont typeface="Wingdings" panose="05000000000000000000" pitchFamily="2" charset="2"/>
              <a:buChar char="n"/>
            </a:pPr>
            <a:r>
              <a:rPr lang="en-US" altLang="zh-CN" sz="20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软件开发和测试</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公有云典型应用场景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33</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9" name="TextBox 8"/>
          <p:cNvSpPr txBox="1">
            <a:spLocks noChangeArrowheads="1"/>
          </p:cNvSpPr>
          <p:nvPr/>
        </p:nvSpPr>
        <p:spPr bwMode="auto">
          <a:xfrm>
            <a:off x="251520" y="1052736"/>
            <a:ext cx="8712968" cy="473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计算密集型场景</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：生物工程计算、动画渲染等。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场景特点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：高性能计算业务要求提供海量并行计算资源和高性能的基础设施服务，达到高性能计算和海量存储的要求，保障渲染的效率。</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适用场景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：基因工程、游戏动画、生物制药的计算和存储系统；渲染农场、动漫影视基地等公共渲染平台；</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CG</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、影视等渲染平台。</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优化场景</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：高清视频、图形渲染等。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场景特点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：对图像视频质量要求高，需要大量的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计算能力。</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适用场景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：图形渲染和其他服务器端图形工作负载场景。</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zh-CN" altLang="en-US" sz="3200" dirty="0">
                <a:solidFill>
                  <a:srgbClr val="0000FF"/>
                </a:solidFill>
                <a:latin typeface="微软雅黑" panose="020B0503020204020204" pitchFamily="34" charset="-122"/>
                <a:ea typeface="微软雅黑" panose="020B0503020204020204" pitchFamily="34" charset="-122"/>
              </a:rPr>
              <a:t>公有云典型应用场景</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34</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9" name="TextBox 8"/>
          <p:cNvSpPr txBox="1">
            <a:spLocks noChangeArrowheads="1"/>
          </p:cNvSpPr>
          <p:nvPr/>
        </p:nvSpPr>
        <p:spPr bwMode="auto">
          <a:xfrm>
            <a:off x="251520" y="1052736"/>
            <a:ext cx="8712968" cy="473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高内存及内存优化场景</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：关系数据库和</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NoSQL</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数据库、内存数据分析等。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场景特点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：内存要求高，数据量大且数据访问量大，同时要求快速的数据交换和处理，有时会同时要求内存优化。</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适用场景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：大数据分析，如果广告精准营销、电商、车联网等。</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密集存储场景</a:t>
            </a:r>
            <a:endPar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MapReduce</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计算、数据密集型计算。</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场景特点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：适合处理海量数据、需要高</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能力，要求快速数据交换和处理的场景。</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适用场景</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：大数据计算、网络文件系统。</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2.4 </a:t>
            </a:r>
            <a:r>
              <a:rPr lang="zh-CN" altLang="en-US" sz="3200" dirty="0">
                <a:solidFill>
                  <a:srgbClr val="0000FF"/>
                </a:solidFill>
                <a:latin typeface="微软雅黑" panose="020B0503020204020204" pitchFamily="34" charset="-122"/>
                <a:ea typeface="微软雅黑" panose="020B0503020204020204" pitchFamily="34" charset="-122"/>
              </a:rPr>
              <a:t>云部署模型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35</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8" name="TextBox 8"/>
          <p:cNvSpPr txBox="1">
            <a:spLocks noChangeArrowheads="1"/>
          </p:cNvSpPr>
          <p:nvPr/>
        </p:nvSpPr>
        <p:spPr bwMode="auto">
          <a:xfrm>
            <a:off x="251520" y="1052736"/>
            <a:ext cx="8712968" cy="142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社区云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：类似于公有云，只是访问被限制在特定的云用户社区，社区云用户成员通常共同承担定义和发展社区云的责任。社区成员不一定能够访问或控制云中的所有</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2755754" y="2475498"/>
            <a:ext cx="3868474" cy="41553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2.4 </a:t>
            </a:r>
            <a:r>
              <a:rPr lang="zh-CN" altLang="en-US" sz="3200" dirty="0">
                <a:solidFill>
                  <a:srgbClr val="0000FF"/>
                </a:solidFill>
                <a:latin typeface="微软雅黑" panose="020B0503020204020204" pitchFamily="34" charset="-122"/>
                <a:ea typeface="微软雅黑" panose="020B0503020204020204" pitchFamily="34" charset="-122"/>
              </a:rPr>
              <a:t>云部署模型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36</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8" name="TextBox 8"/>
          <p:cNvSpPr txBox="1">
            <a:spLocks noChangeArrowheads="1"/>
          </p:cNvSpPr>
          <p:nvPr/>
        </p:nvSpPr>
        <p:spPr bwMode="auto">
          <a:xfrm>
            <a:off x="251520" y="1052736"/>
            <a:ext cx="8712968" cy="357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私有云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：由一家组织单独拥有。私有云使得组织把云计算技术当做一种手段，可以集中访问不同部分、位置或部门的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优势：</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50000"/>
              </a:lnSpc>
              <a:spcBef>
                <a:spcPct val="20000"/>
              </a:spcBef>
              <a:buFontTx/>
              <a:buChar char="-"/>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数据更可控制</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50000"/>
              </a:lnSpc>
              <a:spcBef>
                <a:spcPct val="20000"/>
              </a:spcBef>
              <a:buFontTx/>
              <a:buChar char="-"/>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安全性高</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50000"/>
              </a:lnSpc>
              <a:spcBef>
                <a:spcPct val="20000"/>
              </a:spcBef>
              <a:buFontTx/>
              <a:buChar char="-"/>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更高的性能</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50000"/>
              </a:lnSpc>
              <a:spcBef>
                <a:spcPct val="20000"/>
              </a:spcBef>
              <a:buFontTx/>
              <a:buChar char="-"/>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定制化和灵活性</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3646930" y="2721529"/>
            <a:ext cx="5306439" cy="310234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08475-1A85-91EF-B63B-4938E61BCF7C}"/>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36E5A639-5A22-FB60-4F3E-E268B4D1A15C}"/>
              </a:ext>
            </a:extLst>
          </p:cNvPr>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2.4 </a:t>
            </a:r>
            <a:r>
              <a:rPr lang="zh-CN" altLang="en-US" sz="3200" dirty="0">
                <a:solidFill>
                  <a:srgbClr val="0000FF"/>
                </a:solidFill>
                <a:latin typeface="微软雅黑" panose="020B0503020204020204" pitchFamily="34" charset="-122"/>
                <a:ea typeface="微软雅黑" panose="020B0503020204020204" pitchFamily="34" charset="-122"/>
              </a:rPr>
              <a:t>云部署模型</a:t>
            </a:r>
          </a:p>
        </p:txBody>
      </p:sp>
      <p:sp>
        <p:nvSpPr>
          <p:cNvPr id="6" name="Rectangle 5">
            <a:extLst>
              <a:ext uri="{FF2B5EF4-FFF2-40B4-BE49-F238E27FC236}">
                <a16:creationId xmlns:a16="http://schemas.microsoft.com/office/drawing/2014/main" id="{ACA5E719-7B4F-9D28-91ED-B6B01A593360}"/>
              </a:ext>
            </a:extLst>
          </p:cNvPr>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a:extLst>
              <a:ext uri="{FF2B5EF4-FFF2-40B4-BE49-F238E27FC236}">
                <a16:creationId xmlns:a16="http://schemas.microsoft.com/office/drawing/2014/main" id="{699636A5-D6D2-83AD-333E-5167DDF24751}"/>
              </a:ext>
            </a:extLst>
          </p:cNvPr>
          <p:cNvSpPr>
            <a:spLocks noGrp="1"/>
          </p:cNvSpPr>
          <p:nvPr>
            <p:ph type="sldNum" sz="quarter" idx="12"/>
          </p:nvPr>
        </p:nvSpPr>
        <p:spPr/>
        <p:txBody>
          <a:bodyPr/>
          <a:lstStyle/>
          <a:p>
            <a:pPr>
              <a:defRPr/>
            </a:pPr>
            <a:fld id="{71D828F9-2628-9149-86BE-B70DE401120D}" type="slidenum">
              <a:rPr lang="en-US" smtClean="0"/>
              <a:t>37</a:t>
            </a:fld>
            <a:endParaRPr lang="en-US" dirty="0"/>
          </a:p>
        </p:txBody>
      </p:sp>
      <p:sp>
        <p:nvSpPr>
          <p:cNvPr id="7" name="文本框 6">
            <a:extLst>
              <a:ext uri="{FF2B5EF4-FFF2-40B4-BE49-F238E27FC236}">
                <a16:creationId xmlns:a16="http://schemas.microsoft.com/office/drawing/2014/main" id="{E9A50F45-D7D5-DB58-61B7-683F2409A222}"/>
              </a:ext>
            </a:extLst>
          </p:cNvPr>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8" name="TextBox 8">
            <a:extLst>
              <a:ext uri="{FF2B5EF4-FFF2-40B4-BE49-F238E27FC236}">
                <a16:creationId xmlns:a16="http://schemas.microsoft.com/office/drawing/2014/main" id="{82DF9A4F-3371-94DA-FA11-9FAED6E0F228}"/>
              </a:ext>
            </a:extLst>
          </p:cNvPr>
          <p:cNvSpPr txBox="1">
            <a:spLocks noChangeArrowheads="1"/>
          </p:cNvSpPr>
          <p:nvPr/>
        </p:nvSpPr>
        <p:spPr bwMode="auto">
          <a:xfrm>
            <a:off x="251520" y="1052736"/>
            <a:ext cx="8712968" cy="462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私有云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：由一家组织单独拥有。私有云使得组织把云计算技术当做一种手段，可以集中访问不同部分、位置或部门的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缺点</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742950" lvl="2" indent="-342900">
              <a:lnSpc>
                <a:spcPct val="150000"/>
              </a:lnSpc>
              <a:spcBef>
                <a:spcPct val="20000"/>
              </a:spcBef>
              <a:buFontTx/>
              <a:buChar char="-"/>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成本高</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742950" lvl="2" indent="-342900">
              <a:lnSpc>
                <a:spcPct val="150000"/>
              </a:lnSpc>
              <a:spcBef>
                <a:spcPct val="20000"/>
              </a:spcBef>
              <a:buFontTx/>
              <a:buChar char="-"/>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复杂性高</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0" lvl="2" indent="-342900">
              <a:lnSpc>
                <a:spcPct val="150000"/>
              </a:lnSpc>
              <a:spcBef>
                <a:spcPct val="20000"/>
              </a:spcBef>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应用场景</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114300" lvl="3" indent="0">
              <a:lnSpc>
                <a:spcPct val="150000"/>
              </a:lnSpc>
              <a:spcBef>
                <a:spcPct val="20000"/>
              </a:spcBef>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金融服务</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114300" lvl="3" indent="0">
              <a:lnSpc>
                <a:spcPct val="150000"/>
              </a:lnSpc>
              <a:spcBef>
                <a:spcPct val="20000"/>
              </a:spcBef>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医疗卫生</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114300" lvl="3" indent="0">
              <a:lnSpc>
                <a:spcPct val="150000"/>
              </a:lnSpc>
              <a:spcBef>
                <a:spcPct val="20000"/>
              </a:spcBef>
            </a:pP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政府机构</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8730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2.4 </a:t>
            </a:r>
            <a:r>
              <a:rPr lang="zh-CN" altLang="en-US" sz="3200" dirty="0">
                <a:solidFill>
                  <a:srgbClr val="0000FF"/>
                </a:solidFill>
                <a:latin typeface="微软雅黑" panose="020B0503020204020204" pitchFamily="34" charset="-122"/>
                <a:ea typeface="微软雅黑" panose="020B0503020204020204" pitchFamily="34" charset="-122"/>
              </a:rPr>
              <a:t>云部署模型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38</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8" name="TextBox 8"/>
          <p:cNvSpPr txBox="1">
            <a:spLocks noChangeArrowheads="1"/>
          </p:cNvSpPr>
          <p:nvPr/>
        </p:nvSpPr>
        <p:spPr bwMode="auto">
          <a:xfrm>
            <a:off x="251520" y="1052736"/>
            <a:ext cx="8712968" cy="96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混合云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：由两个或者更多不同部署模型组成的云环境，如云用户把敏感信息部署在私有云，非敏感信息部署在公有云。</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2844091" y="2204611"/>
            <a:ext cx="3682932" cy="446449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2.4 </a:t>
            </a:r>
            <a:r>
              <a:rPr lang="zh-CN" altLang="en-US" sz="3200" dirty="0">
                <a:solidFill>
                  <a:srgbClr val="0000FF"/>
                </a:solidFill>
                <a:latin typeface="微软雅黑" panose="020B0503020204020204" pitchFamily="34" charset="-122"/>
                <a:ea typeface="微软雅黑" panose="020B0503020204020204" pitchFamily="34" charset="-122"/>
              </a:rPr>
              <a:t>云部署模型</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39</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9" name="TextBox 8"/>
          <p:cNvSpPr txBox="1">
            <a:spLocks noChangeArrowheads="1"/>
          </p:cNvSpPr>
          <p:nvPr/>
        </p:nvSpPr>
        <p:spPr bwMode="auto">
          <a:xfrm>
            <a:off x="539750" y="1556385"/>
            <a:ext cx="7975600" cy="1537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虚拟私有云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：又称专有云或托管云，由公有云提供者托管或管理，仅对一个用户可用。</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互联云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：基于两个或更多互相连接起来的云组成的架构。</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a:t>
            </a:fld>
            <a:endParaRPr lang="en-US" dirty="0"/>
          </a:p>
        </p:txBody>
      </p:sp>
      <p:sp>
        <p:nvSpPr>
          <p:cNvPr id="7" name="文本框 6"/>
          <p:cNvSpPr txBox="1"/>
          <p:nvPr/>
        </p:nvSpPr>
        <p:spPr>
          <a:xfrm>
            <a:off x="107504" y="35913"/>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知识点回顾</a:t>
            </a:r>
          </a:p>
        </p:txBody>
      </p:sp>
      <p:sp>
        <p:nvSpPr>
          <p:cNvPr id="9" name="TextBox 8"/>
          <p:cNvSpPr txBox="1">
            <a:spLocks noChangeArrowheads="1"/>
          </p:cNvSpPr>
          <p:nvPr/>
        </p:nvSpPr>
        <p:spPr bwMode="auto">
          <a:xfrm>
            <a:off x="131602" y="692696"/>
            <a:ext cx="8712968" cy="399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57505" lvl="1" indent="-357505">
              <a:lnSpc>
                <a:spcPct val="15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目标和收益</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云环境由相当广泛的基础设施组成，提供了“</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按使用付费</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”模式租赁的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资源池，即</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资源仅根据实际使用情况付费。与相同的企业内部环境相比，云具备</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减少初期投资</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，以及与可测使用情况成正比的运营成本的能力。</a:t>
            </a:r>
          </a:p>
          <a:p>
            <a:pPr lvl="1">
              <a:lnSpc>
                <a:spcPct val="150000"/>
              </a:lnSpc>
              <a:spcBef>
                <a:spcPct val="20000"/>
              </a:spcBef>
              <a:buFont typeface="Arial" panose="020B0604020202020204" pitchFamily="34" charset="0"/>
              <a:buChar char="–"/>
            </a:pP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扩展</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资源是云的固有能力</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，这能让使用云的企业适应无法预测的使用变化，不会因为受限于预设的阈值而拒绝用户请求。相反，按需减少资源扩展也是云的一个功能，它直接与成比例的成本收益相关。</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利用云环境使</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资源变的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高度可用和可靠</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，企业能向用户提供更高的服务质量保证，同时，还能进一步降低或避免出现意外运行故障时可能带来的损失。</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2.4 </a:t>
            </a:r>
            <a:r>
              <a:rPr lang="zh-CN" altLang="en-US" sz="3200" dirty="0">
                <a:solidFill>
                  <a:srgbClr val="0000FF"/>
                </a:solidFill>
                <a:latin typeface="微软雅黑" panose="020B0503020204020204" pitchFamily="34" charset="-122"/>
                <a:ea typeface="微软雅黑" panose="020B0503020204020204" pitchFamily="34" charset="-122"/>
              </a:rPr>
              <a:t>小结</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40</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2.4 </a:t>
            </a:r>
            <a:r>
              <a:rPr lang="zh-CN" altLang="en-US" dirty="0">
                <a:solidFill>
                  <a:schemeClr val="bg1"/>
                </a:solidFill>
                <a:latin typeface="微软雅黑" panose="020B0503020204020204" pitchFamily="34" charset="-122"/>
                <a:ea typeface="微软雅黑" panose="020B0503020204020204" pitchFamily="34" charset="-122"/>
              </a:rPr>
              <a:t>云部署模型</a:t>
            </a:r>
          </a:p>
        </p:txBody>
      </p:sp>
      <p:sp>
        <p:nvSpPr>
          <p:cNvPr id="8" name="TextBox 8"/>
          <p:cNvSpPr txBox="1">
            <a:spLocks noChangeArrowheads="1"/>
          </p:cNvSpPr>
          <p:nvPr/>
        </p:nvSpPr>
        <p:spPr bwMode="auto">
          <a:xfrm>
            <a:off x="251520" y="1052736"/>
            <a:ext cx="8712968" cy="3169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公有云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是第三方所有的，通常向云用户提供商业化的云服务和</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私有云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是仅被一家组织拥有的，并且位于该组织范围内的云。</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社区云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一般只能被一组共享拥有权和责任的云用户访问。</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混合云</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是两种或多种云部署模型的组合。</a:t>
            </a:r>
          </a:p>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虚拟私有云</a:t>
            </a:r>
          </a:p>
          <a:p>
            <a:pPr>
              <a:lnSpc>
                <a:spcPct val="15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互联云</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5</a:t>
            </a:fld>
            <a:endParaRPr lang="en-US" dirty="0"/>
          </a:p>
        </p:txBody>
      </p:sp>
      <p:sp>
        <p:nvSpPr>
          <p:cNvPr id="7" name="文本框 6"/>
          <p:cNvSpPr txBox="1"/>
          <p:nvPr/>
        </p:nvSpPr>
        <p:spPr>
          <a:xfrm>
            <a:off x="107504" y="35913"/>
            <a:ext cx="1325880" cy="368300"/>
          </a:xfrm>
          <a:prstGeom prst="rect">
            <a:avLst/>
          </a:prstGeom>
          <a:noFill/>
        </p:spPr>
        <p:txBody>
          <a:bodyPr wrap="none" rtlCol="0">
            <a:spAutoFit/>
          </a:bodyPr>
          <a:lstStyle/>
          <a:p>
            <a:pPr algn="l"/>
            <a:r>
              <a:rPr lang="zh-CN" altLang="en-US" dirty="0">
                <a:solidFill>
                  <a:schemeClr val="bg1"/>
                </a:solidFill>
                <a:latin typeface="微软雅黑" panose="020B0503020204020204" pitchFamily="34" charset="-122"/>
                <a:ea typeface="微软雅黑" panose="020B0503020204020204" pitchFamily="34" charset="-122"/>
                <a:sym typeface="+mn-ea"/>
              </a:rPr>
              <a:t>知识点回顾</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TextBox 8"/>
          <p:cNvSpPr txBox="1">
            <a:spLocks noChangeArrowheads="1"/>
          </p:cNvSpPr>
          <p:nvPr/>
        </p:nvSpPr>
        <p:spPr bwMode="auto">
          <a:xfrm>
            <a:off x="323910" y="836394"/>
            <a:ext cx="8712968" cy="356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lvl="1" indent="0">
              <a:lnSpc>
                <a:spcPct val="150000"/>
              </a:lnSpc>
              <a:spcBef>
                <a:spcPct val="20000"/>
              </a:spcBef>
              <a:buClrTx/>
              <a:buFont typeface="Wingdings" panose="05000000000000000000" pitchFamily="2" charset="2"/>
              <a:buNone/>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风险与挑战</a:t>
            </a:r>
            <a:endPar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charset="0"/>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云环境会引入不同的安全挑战，其中的一些与</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信任边界重叠</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有关，这些重叠是由于多个云用户共享一个云提供者的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资源造成的。</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根据云提供者在其平台上提供的控制，</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云用户的运营控制受限于云环境</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云的私有特征可能会抑制</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资源的移植</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ct val="20000"/>
              </a:spcBef>
              <a:buClrTx/>
              <a:buFont typeface="Wingdings" panose="05000000000000000000" pitchFamily="2" charset="2"/>
              <a:buChar char="n"/>
            </a:pP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当数据和</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资源被第三方云提供者处理时，其地理位置可能会可能会引起各种</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法律和法规问题</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2501900"/>
            <a:ext cx="9144000" cy="1935163"/>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
        <p:nvSpPr>
          <p:cNvPr id="22530" name="Title 1"/>
          <p:cNvSpPr>
            <a:spLocks noGrp="1"/>
          </p:cNvSpPr>
          <p:nvPr>
            <p:ph type="ctrTitle"/>
          </p:nvPr>
        </p:nvSpPr>
        <p:spPr>
          <a:xfrm>
            <a:off x="805272" y="2193528"/>
            <a:ext cx="7533456" cy="2387600"/>
          </a:xfrm>
        </p:spPr>
        <p:txBody>
          <a:bodyPr anchor="ctr" anchorCtr="1"/>
          <a:lstStyle/>
          <a:p>
            <a:r>
              <a:rPr lang="zh-CN" altLang="en-US" dirty="0">
                <a:solidFill>
                  <a:srgbClr val="000000"/>
                </a:solidFill>
                <a:latin typeface="微软雅黑" panose="020B0503020204020204" pitchFamily="34" charset="-122"/>
                <a:ea typeface="微软雅黑" panose="020B0503020204020204" pitchFamily="34" charset="-122"/>
                <a:cs typeface="Hei" charset="-122"/>
              </a:rPr>
              <a:t>第二章 基本概念与模型</a:t>
            </a:r>
            <a:endParaRPr lang="en-US" altLang="en-US" dirty="0">
              <a:solidFill>
                <a:srgbClr val="000000"/>
              </a:solidFill>
              <a:latin typeface="微软雅黑" panose="020B0503020204020204" pitchFamily="34" charset="-122"/>
              <a:ea typeface="微软雅黑" panose="020B0503020204020204" pitchFamily="34" charset="-122"/>
              <a:cs typeface="Hei" charset="-122"/>
            </a:endParaRPr>
          </a:p>
        </p:txBody>
      </p:sp>
      <p:sp>
        <p:nvSpPr>
          <p:cNvPr id="5" name="TextBox 4"/>
          <p:cNvSpPr txBox="1"/>
          <p:nvPr/>
        </p:nvSpPr>
        <p:spPr>
          <a:xfrm>
            <a:off x="1296194" y="1815207"/>
            <a:ext cx="6985000" cy="461665"/>
          </a:xfrm>
          <a:prstGeom prst="rect">
            <a:avLst/>
          </a:prstGeom>
          <a:noFill/>
        </p:spPr>
        <p:txBody>
          <a:bodyPr wrap="square">
            <a:spAutoFit/>
          </a:bodyPr>
          <a:lstStyle/>
          <a:p>
            <a:pPr algn="ctr">
              <a:defRPr/>
            </a:pPr>
            <a:r>
              <a:rPr lang="zh-CN" alt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云计算技术</a:t>
            </a:r>
            <a:endParaRPr lang="en-US" sz="2400" spc="6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 name="TextBox 1"/>
          <p:cNvSpPr txBox="1"/>
          <p:nvPr/>
        </p:nvSpPr>
        <p:spPr>
          <a:xfrm>
            <a:off x="10372725" y="571500"/>
            <a:ext cx="184731" cy="369332"/>
          </a:xfrm>
          <a:prstGeom prst="rect">
            <a:avLst/>
          </a:prstGeom>
          <a:noFill/>
        </p:spPr>
        <p:txBody>
          <a:bodyPr wrap="none" rtlCol="0">
            <a:spAutoFit/>
          </a:bodyPr>
          <a:lstStyle/>
          <a:p>
            <a:endParaRPr 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02" y="297292"/>
            <a:ext cx="2832628" cy="899460"/>
          </a:xfrm>
          <a:prstGeom prst="rect">
            <a:avLst/>
          </a:prstGeom>
        </p:spPr>
      </p:pic>
      <p:sp>
        <p:nvSpPr>
          <p:cNvPr id="9" name="副标题 7"/>
          <p:cNvSpPr txBox="1"/>
          <p:nvPr/>
        </p:nvSpPr>
        <p:spPr>
          <a:xfrm>
            <a:off x="1143000" y="4618355"/>
            <a:ext cx="6858000" cy="4171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fontAlgn="auto">
              <a:spcAft>
                <a:spcPts val="0"/>
              </a:spcAft>
            </a:pPr>
            <a:r>
              <a:rPr lang="zh-CN" altLang="en-US" sz="1600" dirty="0">
                <a:solidFill>
                  <a:srgbClr val="000000"/>
                </a:solidFill>
                <a:latin typeface="微软雅黑" panose="020B0503020204020204" pitchFamily="34" charset="-122"/>
                <a:ea typeface="微软雅黑" panose="020B0503020204020204" pitchFamily="34" charset="-122"/>
              </a:rPr>
              <a:t>第二次课：</a:t>
            </a:r>
            <a:r>
              <a:rPr lang="en-US" altLang="zh-CN" sz="1600" dirty="0">
                <a:solidFill>
                  <a:srgbClr val="000000"/>
                </a:solidFill>
                <a:latin typeface="微软雅黑" panose="020B0503020204020204" pitchFamily="34" charset="-122"/>
                <a:ea typeface="微软雅黑" panose="020B0503020204020204" pitchFamily="34" charset="-122"/>
                <a:cs typeface="Hei" charset="-122"/>
              </a:rPr>
              <a:t> 2025</a:t>
            </a:r>
            <a:r>
              <a:rPr lang="zh-CN" altLang="en-US" sz="1600" dirty="0">
                <a:solidFill>
                  <a:srgbClr val="000000"/>
                </a:solidFill>
                <a:latin typeface="微软雅黑" panose="020B0503020204020204" pitchFamily="34" charset="-122"/>
                <a:ea typeface="微软雅黑" panose="020B0503020204020204" pitchFamily="34" charset="-122"/>
                <a:cs typeface="Hei" charset="-122"/>
              </a:rPr>
              <a:t>年</a:t>
            </a:r>
            <a:r>
              <a:rPr lang="en-US" altLang="zh-CN" sz="1600" dirty="0">
                <a:solidFill>
                  <a:srgbClr val="000000"/>
                </a:solidFill>
                <a:latin typeface="微软雅黑" panose="020B0503020204020204" pitchFamily="34" charset="-122"/>
                <a:ea typeface="微软雅黑" panose="020B0503020204020204" pitchFamily="34" charset="-122"/>
                <a:cs typeface="Hei" charset="-122"/>
              </a:rPr>
              <a:t>02</a:t>
            </a:r>
            <a:r>
              <a:rPr lang="zh-CN" altLang="en-US" sz="1600" dirty="0">
                <a:solidFill>
                  <a:srgbClr val="000000"/>
                </a:solidFill>
                <a:latin typeface="微软雅黑" panose="020B0503020204020204" pitchFamily="34" charset="-122"/>
                <a:ea typeface="微软雅黑" panose="020B0503020204020204" pitchFamily="34" charset="-122"/>
                <a:cs typeface="Hei" charset="-122"/>
              </a:rPr>
              <a:t>月</a:t>
            </a:r>
            <a:r>
              <a:rPr lang="en-US" altLang="zh-CN" sz="1600" dirty="0">
                <a:solidFill>
                  <a:srgbClr val="000000"/>
                </a:solidFill>
                <a:latin typeface="微软雅黑" panose="020B0503020204020204" pitchFamily="34" charset="-122"/>
                <a:ea typeface="微软雅黑" panose="020B0503020204020204" pitchFamily="34" charset="-122"/>
                <a:cs typeface="Hei" charset="-122"/>
              </a:rPr>
              <a:t>24</a:t>
            </a:r>
            <a:r>
              <a:rPr lang="zh-CN" altLang="en-US" sz="1600" dirty="0">
                <a:solidFill>
                  <a:srgbClr val="000000"/>
                </a:solidFill>
                <a:latin typeface="微软雅黑" panose="020B0503020204020204" pitchFamily="34" charset="-122"/>
                <a:ea typeface="微软雅黑" panose="020B0503020204020204" pitchFamily="34" charset="-122"/>
                <a:cs typeface="Hei" charset="-122"/>
              </a:rPr>
              <a:t>日</a:t>
            </a:r>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2.1 </a:t>
            </a:r>
            <a:r>
              <a:rPr lang="zh-CN" altLang="en-US" sz="3200" dirty="0">
                <a:solidFill>
                  <a:srgbClr val="0000FF"/>
                </a:solidFill>
                <a:latin typeface="微软雅黑" panose="020B0503020204020204" pitchFamily="34" charset="-122"/>
                <a:ea typeface="微软雅黑" panose="020B0503020204020204" pitchFamily="34" charset="-122"/>
              </a:rPr>
              <a:t>角色与边界</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7</a:t>
            </a:fld>
            <a:endParaRPr lang="en-US" dirty="0"/>
          </a:p>
        </p:txBody>
      </p:sp>
      <p:sp>
        <p:nvSpPr>
          <p:cNvPr id="7" name="文本框 6"/>
          <p:cNvSpPr txBox="1"/>
          <p:nvPr/>
        </p:nvSpPr>
        <p:spPr>
          <a:xfrm>
            <a:off x="107504" y="35913"/>
            <a:ext cx="1800493"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基本概念和模型</a:t>
            </a:r>
          </a:p>
        </p:txBody>
      </p:sp>
      <p:sp>
        <p:nvSpPr>
          <p:cNvPr id="8" name="TextBox 8"/>
          <p:cNvSpPr txBox="1">
            <a:spLocks noChangeArrowheads="1"/>
          </p:cNvSpPr>
          <p:nvPr/>
        </p:nvSpPr>
        <p:spPr bwMode="auto">
          <a:xfrm>
            <a:off x="179512" y="1340768"/>
            <a:ext cx="8784976" cy="180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357505" lvl="1" indent="-357505">
              <a:lnSpc>
                <a:spcPct val="150000"/>
              </a:lnSpc>
              <a:spcBef>
                <a:spcPct val="20000"/>
              </a:spcBef>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云提供者</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sym typeface="+mn-ea"/>
              </a:rPr>
              <a:t>：提供基于云的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sym typeface="+mn-ea"/>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sym typeface="+mn-ea"/>
              </a:rPr>
              <a:t>资源的一方。</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marL="0" lvl="1">
              <a:lnSpc>
                <a:spcPct val="120000"/>
              </a:lnSpc>
              <a:spcBef>
                <a:spcPct val="20000"/>
              </a:spcBef>
              <a:buClrTx/>
              <a:buFont typeface="Wingdings" panose="05000000000000000000" pitchFamily="2" charset="2"/>
              <a:buChar char="n"/>
            </a:pP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云用户</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sym typeface="+mn-ea"/>
              </a:rPr>
              <a:t>：使用基于云的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sym typeface="+mn-ea"/>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sym typeface="+mn-ea"/>
              </a:rPr>
              <a:t>资源的一方。</a:t>
            </a:r>
            <a:endPar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endPar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2.1 </a:t>
            </a:r>
            <a:r>
              <a:rPr lang="zh-CN" altLang="en-US" sz="3200" dirty="0">
                <a:solidFill>
                  <a:srgbClr val="0000FF"/>
                </a:solidFill>
                <a:latin typeface="微软雅黑" panose="020B0503020204020204" pitchFamily="34" charset="-122"/>
                <a:ea typeface="微软雅黑" panose="020B0503020204020204" pitchFamily="34" charset="-122"/>
              </a:rPr>
              <a:t>角色与边界</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8</a:t>
            </a:fld>
            <a:endParaRPr lang="en-US" dirty="0"/>
          </a:p>
        </p:txBody>
      </p:sp>
      <p:sp>
        <p:nvSpPr>
          <p:cNvPr id="7" name="文本框 6"/>
          <p:cNvSpPr txBox="1"/>
          <p:nvPr/>
        </p:nvSpPr>
        <p:spPr>
          <a:xfrm>
            <a:off x="107504" y="35913"/>
            <a:ext cx="1800493"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基本概念和模型</a:t>
            </a:r>
          </a:p>
        </p:txBody>
      </p:sp>
      <p:sp>
        <p:nvSpPr>
          <p:cNvPr id="8" name="TextBox 8"/>
          <p:cNvSpPr txBox="1">
            <a:spLocks noChangeArrowheads="1"/>
          </p:cNvSpPr>
          <p:nvPr/>
        </p:nvSpPr>
        <p:spPr bwMode="auto">
          <a:xfrm>
            <a:off x="179512" y="1340768"/>
            <a:ext cx="8784976"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云提供者</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(cloud provider)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：提供基于云的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资源的组织机构。</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云提供者要依据</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SLA</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保证，</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负责向云用户保证云服务可用</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提供必要管理和行政职责，</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保证整个云基础设施的持续运行</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云提供者通常</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拥有</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资源，但也会</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转售</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从其它云提供者那里租来的</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云用户</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(cloud consumer)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：是组织机构或人，他们与云提供者签订正式合同或者约定，使用云提供者提供的可用的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资源。</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云用户使用</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云服务用户</a:t>
            </a:r>
            <a:r>
              <a:rPr lang="en-US" altLang="zh-CN"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 cloud service consumer)</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来访问云服务。</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2123728" y="4334036"/>
            <a:ext cx="4543458" cy="227172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557521"/>
            <a:ext cx="9144000" cy="584775"/>
          </a:xfrm>
          <a:prstGeom prst="rect">
            <a:avLst/>
          </a:prstGeom>
          <a:noFill/>
        </p:spPr>
        <p:txBody>
          <a:bodyPr wrap="square" rtlCol="0">
            <a:spAutoFit/>
          </a:bodyPr>
          <a:lstStyle/>
          <a:p>
            <a:pPr algn="ctr"/>
            <a:r>
              <a:rPr lang="en-US" altLang="zh-CN" sz="3200" dirty="0">
                <a:solidFill>
                  <a:srgbClr val="0000FF"/>
                </a:solidFill>
                <a:latin typeface="微软雅黑" panose="020B0503020204020204" pitchFamily="34" charset="-122"/>
                <a:ea typeface="微软雅黑" panose="020B0503020204020204" pitchFamily="34" charset="-122"/>
              </a:rPr>
              <a:t>2.1 </a:t>
            </a:r>
            <a:r>
              <a:rPr lang="zh-CN" altLang="en-US" sz="3200" dirty="0">
                <a:solidFill>
                  <a:srgbClr val="0000FF"/>
                </a:solidFill>
                <a:latin typeface="微软雅黑" panose="020B0503020204020204" pitchFamily="34" charset="-122"/>
                <a:ea typeface="微软雅黑" panose="020B0503020204020204" pitchFamily="34" charset="-122"/>
              </a:rPr>
              <a:t>角色与边界</a:t>
            </a:r>
          </a:p>
        </p:txBody>
      </p:sp>
      <p:sp>
        <p:nvSpPr>
          <p:cNvPr id="6" name="Rectangle 5"/>
          <p:cNvSpPr>
            <a:spLocks noChangeArrowheads="1"/>
          </p:cNvSpPr>
          <p:nvPr/>
        </p:nvSpPr>
        <p:spPr bwMode="auto">
          <a:xfrm>
            <a:off x="0" y="-18673"/>
            <a:ext cx="9144000" cy="495052"/>
          </a:xfrm>
          <a:prstGeom prst="rect">
            <a:avLst/>
          </a:prstGeom>
          <a:solidFill>
            <a:srgbClr val="0070C0"/>
          </a:solidFill>
          <a:ln>
            <a:noFill/>
          </a:ln>
          <a:effectLst>
            <a:outerShdw blurRad="57150" dist="19050" dir="5400000" algn="ctr" rotWithShape="0">
              <a:srgbClr val="000000">
                <a:alpha val="62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chemeClr val="lt1"/>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12"/>
          </p:nvPr>
        </p:nvSpPr>
        <p:spPr/>
        <p:txBody>
          <a:bodyPr/>
          <a:lstStyle/>
          <a:p>
            <a:pPr>
              <a:defRPr/>
            </a:pPr>
            <a:fld id="{71D828F9-2628-9149-86BE-B70DE401120D}" type="slidenum">
              <a:rPr lang="en-US" smtClean="0"/>
              <a:t>9</a:t>
            </a:fld>
            <a:endParaRPr lang="en-US" dirty="0"/>
          </a:p>
        </p:txBody>
      </p:sp>
      <p:sp>
        <p:nvSpPr>
          <p:cNvPr id="7" name="文本框 6"/>
          <p:cNvSpPr txBox="1"/>
          <p:nvPr/>
        </p:nvSpPr>
        <p:spPr>
          <a:xfrm>
            <a:off x="107504" y="35913"/>
            <a:ext cx="173316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2.1 </a:t>
            </a:r>
            <a:r>
              <a:rPr lang="zh-CN" altLang="en-US" dirty="0">
                <a:solidFill>
                  <a:schemeClr val="bg1"/>
                </a:solidFill>
                <a:latin typeface="微软雅黑" panose="020B0503020204020204" pitchFamily="34" charset="-122"/>
                <a:ea typeface="微软雅黑" panose="020B0503020204020204" pitchFamily="34" charset="-122"/>
              </a:rPr>
              <a:t>角色与边界</a:t>
            </a:r>
          </a:p>
        </p:txBody>
      </p:sp>
      <p:sp>
        <p:nvSpPr>
          <p:cNvPr id="8" name="TextBox 8"/>
          <p:cNvSpPr txBox="1">
            <a:spLocks noChangeArrowheads="1"/>
          </p:cNvSpPr>
          <p:nvPr/>
        </p:nvSpPr>
        <p:spPr bwMode="auto">
          <a:xfrm>
            <a:off x="179512" y="1435885"/>
            <a:ext cx="4736686"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6pPr>
            <a:lvl7pPr marL="29718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7pPr>
            <a:lvl8pPr marL="34290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8pPr>
            <a:lvl9pPr marL="3886200" indent="-228600" algn="just" eaLnBrk="0" fontAlgn="base" hangingPunct="0">
              <a:lnSpc>
                <a:spcPct val="110000"/>
              </a:lnSpc>
              <a:spcBef>
                <a:spcPct val="20000"/>
              </a:spcBef>
              <a:spcAft>
                <a:spcPct val="0"/>
              </a:spcAft>
              <a:buClr>
                <a:srgbClr val="000099"/>
              </a:buClr>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defRPr>
            </a:lvl9pPr>
          </a:lstStyle>
          <a:p>
            <a:pPr marL="0" lvl="1">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云服务</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(cloud service)</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sym typeface="+mn-ea"/>
              </a:rPr>
              <a:t>：指任何可以通过云远程访问的</a:t>
            </a: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sym typeface="+mn-ea"/>
              </a:rPr>
              <a:t>IT</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sym typeface="+mn-ea"/>
              </a:rPr>
              <a:t>资源</a:t>
            </a:r>
            <a:endPar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spcBef>
                <a:spcPct val="20000"/>
              </a:spcBef>
              <a:buClrTx/>
              <a:buFont typeface="Wingdings" panose="05000000000000000000" pitchFamily="2" charset="2"/>
              <a:buChar char="n"/>
            </a:pPr>
            <a:r>
              <a:rPr lang="zh-CN" altLang="en-US"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云服务拥有者</a:t>
            </a:r>
            <a:r>
              <a:rPr lang="en-US" altLang="zh-CN" sz="2000"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(cloud service owner)</a:t>
            </a:r>
            <a:r>
              <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rPr>
              <a:t>：在法律上拥有云服务的个人或组织。</a:t>
            </a:r>
            <a:endPar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spcBef>
                <a:spcPct val="20000"/>
              </a:spcBef>
              <a:buFont typeface="Arial" panose="020B0604020202020204" pitchFamily="34" charset="0"/>
              <a:buChar char="–"/>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云服务拥有者可以是</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云用户</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，也可以是拥有该云服务所在云的</a:t>
            </a:r>
            <a:r>
              <a:rPr lang="zh-CN" altLang="en-US" sz="1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云提供者</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4916198" y="1223438"/>
            <a:ext cx="4078654" cy="2381250"/>
          </a:xfrm>
          <a:prstGeom prst="rect">
            <a:avLst/>
          </a:prstGeom>
        </p:spPr>
      </p:pic>
      <p:pic>
        <p:nvPicPr>
          <p:cNvPr id="5" name="图片 4"/>
          <p:cNvPicPr>
            <a:picLocks noChangeAspect="1"/>
          </p:cNvPicPr>
          <p:nvPr/>
        </p:nvPicPr>
        <p:blipFill>
          <a:blip r:embed="rId4"/>
          <a:stretch>
            <a:fillRect/>
          </a:stretch>
        </p:blipFill>
        <p:spPr>
          <a:xfrm>
            <a:off x="2195736" y="3913933"/>
            <a:ext cx="5976664" cy="2641057"/>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d46a6d7b-5b10-4b91-89ba-3a78bc272979"/>
  <p:tag name="COMMONDATA" val="eyJoZGlkIjoiMTUwMDk5Y2Y1ZjkzY2FkYWUyMGFkODJkNzM4MjMyZDQifQ=="/>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TotalTime>
  <Words>2869</Words>
  <Application>Microsoft Office PowerPoint</Application>
  <PresentationFormat>全屏显示(4:3)</PresentationFormat>
  <Paragraphs>291</Paragraphs>
  <Slides>40</Slides>
  <Notes>40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等线</vt:lpstr>
      <vt:lpstr>等线 Light</vt:lpstr>
      <vt:lpstr>宋体</vt:lpstr>
      <vt:lpstr>微软雅黑</vt:lpstr>
      <vt:lpstr>Arial</vt:lpstr>
      <vt:lpstr>Calibri</vt:lpstr>
      <vt:lpstr>Times New Roman</vt:lpstr>
      <vt:lpstr>Wingdings</vt:lpstr>
      <vt:lpstr>自定义设计方案</vt:lpstr>
      <vt:lpstr>第一章 云计算概述</vt:lpstr>
      <vt:lpstr>PowerPoint 演示文稿</vt:lpstr>
      <vt:lpstr>PowerPoint 演示文稿</vt:lpstr>
      <vt:lpstr>PowerPoint 演示文稿</vt:lpstr>
      <vt:lpstr>PowerPoint 演示文稿</vt:lpstr>
      <vt:lpstr>第二章 基本概念与模型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DADI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lsk</dc:creator>
  <cp:keywords>计算机学院</cp:keywords>
  <cp:lastModifiedBy>Guoming Zhang</cp:lastModifiedBy>
  <cp:revision>2506</cp:revision>
  <dcterms:created xsi:type="dcterms:W3CDTF">2013-05-22T02:15:00Z</dcterms:created>
  <dcterms:modified xsi:type="dcterms:W3CDTF">2025-02-25T07:06:07Z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8A3D8EBC17264440B230DF8D45CB35F4</vt:lpwstr>
  </property>
</Properties>
</file>